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417" r:id="rId15"/>
    <p:sldId id="351" r:id="rId16"/>
    <p:sldId id="416" r:id="rId17"/>
    <p:sldId id="335" r:id="rId18"/>
    <p:sldId id="352" r:id="rId19"/>
    <p:sldId id="354" r:id="rId20"/>
    <p:sldId id="357" r:id="rId21"/>
    <p:sldId id="358" r:id="rId22"/>
    <p:sldId id="287"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95" r:id="rId36"/>
    <p:sldId id="418" r:id="rId37"/>
    <p:sldId id="378" r:id="rId38"/>
    <p:sldId id="397" r:id="rId39"/>
    <p:sldId id="390" r:id="rId40"/>
    <p:sldId id="419" r:id="rId41"/>
    <p:sldId id="392" r:id="rId42"/>
    <p:sldId id="379" r:id="rId43"/>
    <p:sldId id="380" r:id="rId44"/>
    <p:sldId id="381" r:id="rId45"/>
    <p:sldId id="382" r:id="rId46"/>
    <p:sldId id="393" r:id="rId47"/>
    <p:sldId id="394" r:id="rId48"/>
    <p:sldId id="396" r:id="rId49"/>
    <p:sldId id="383" r:id="rId50"/>
    <p:sldId id="399" r:id="rId51"/>
    <p:sldId id="400" r:id="rId52"/>
    <p:sldId id="401" r:id="rId53"/>
    <p:sldId id="398" r:id="rId54"/>
    <p:sldId id="402" r:id="rId55"/>
    <p:sldId id="403" r:id="rId56"/>
    <p:sldId id="319" r:id="rId57"/>
    <p:sldId id="320" r:id="rId58"/>
    <p:sldId id="321" r:id="rId59"/>
    <p:sldId id="322" r:id="rId60"/>
    <p:sldId id="404" r:id="rId61"/>
    <p:sldId id="405" r:id="rId62"/>
    <p:sldId id="406" r:id="rId63"/>
    <p:sldId id="407" r:id="rId64"/>
    <p:sldId id="408" r:id="rId65"/>
    <p:sldId id="409" r:id="rId66"/>
    <p:sldId id="410" r:id="rId67"/>
    <p:sldId id="411" r:id="rId68"/>
    <p:sldId id="412" r:id="rId69"/>
    <p:sldId id="413" r:id="rId70"/>
    <p:sldId id="333" r:id="rId71"/>
    <p:sldId id="414" r:id="rId72"/>
    <p:sldId id="415" r:id="rId73"/>
    <p:sldId id="336" r:id="rId74"/>
    <p:sldId id="337" r:id="rId75"/>
    <p:sldId id="338" r:id="rId76"/>
    <p:sldId id="339" r:id="rId77"/>
    <p:sldId id="340" r:id="rId78"/>
    <p:sldId id="341"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087"/>
    <a:srgbClr val="1B8E1D"/>
    <a:srgbClr val="E6A20E"/>
    <a:srgbClr val="FB0008"/>
    <a:srgbClr val="2000EA"/>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072" autoAdjust="0"/>
  </p:normalViewPr>
  <p:slideViewPr>
    <p:cSldViewPr snapToGrid="0" snapToObjects="1">
      <p:cViewPr varScale="1">
        <p:scale>
          <a:sx n="77" d="100"/>
          <a:sy n="77" d="100"/>
        </p:scale>
        <p:origin x="1397" y="3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50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40</a:t>
            </a:fld>
            <a:endParaRPr lang="en-US"/>
          </a:p>
        </p:txBody>
      </p:sp>
    </p:spTree>
    <p:extLst>
      <p:ext uri="{BB962C8B-B14F-4D97-AF65-F5344CB8AC3E}">
        <p14:creationId xmlns:p14="http://schemas.microsoft.com/office/powerpoint/2010/main" val="113703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hyperlink" Target="https://en.wikipedia.org/wiki/Flood_fill" TargetMode="Externa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hyperlink" Target="http://www.princeton.edu/" TargetMode="Externa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image" Target="../media/image79.jp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0.png"/></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HtXDt0gDvk4" TargetMode="Externa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avtutor.com/blogs/detect-cycle-in-directed-graph" TargetMode="External"/><Relationship Id="rId7" Type="http://schemas.openxmlformats.org/officeDocument/2006/relationships/image" Target="../media/image126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50.png"/><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745C-0A99-4AF0-FEDB-2F09D4103A90}"/>
              </a:ext>
            </a:extLst>
          </p:cNvPr>
          <p:cNvSpPr>
            <a:spLocks noGrp="1"/>
          </p:cNvSpPr>
          <p:nvPr>
            <p:ph type="title"/>
          </p:nvPr>
        </p:nvSpPr>
        <p:spPr/>
        <p:txBody>
          <a:bodyPr>
            <a:normAutofit fontScale="90000"/>
          </a:bodyPr>
          <a:lstStyle/>
          <a:p>
            <a:r>
              <a:rPr lang="en-US" sz="3600" dirty="0"/>
              <a:t>Coding 2-Hop Neighbors (Matrix Multiplication)</a:t>
            </a:r>
            <a:endParaRPr lang="en-SE" dirty="0"/>
          </a:p>
        </p:txBody>
      </p:sp>
      <p:sp>
        <p:nvSpPr>
          <p:cNvPr id="3" name="Content Placeholder 2">
            <a:extLst>
              <a:ext uri="{FF2B5EF4-FFF2-40B4-BE49-F238E27FC236}">
                <a16:creationId xmlns:a16="http://schemas.microsoft.com/office/drawing/2014/main" id="{53F189E9-3B69-A702-7695-0EAE748486B6}"/>
              </a:ext>
            </a:extLst>
          </p:cNvPr>
          <p:cNvSpPr>
            <a:spLocks noGrp="1"/>
          </p:cNvSpPr>
          <p:nvPr>
            <p:ph idx="1"/>
          </p:nvPr>
        </p:nvSpPr>
        <p:spPr>
          <a:xfrm>
            <a:off x="457200" y="1600200"/>
            <a:ext cx="8229600" cy="2941983"/>
          </a:xfrm>
        </p:spPr>
        <p:txBody>
          <a:bodyPr>
            <a:normAutofit lnSpcReduction="10000"/>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p:txBody>
      </p:sp>
      <p:sp>
        <p:nvSpPr>
          <p:cNvPr id="4" name="Oval 3">
            <a:extLst>
              <a:ext uri="{FF2B5EF4-FFF2-40B4-BE49-F238E27FC236}">
                <a16:creationId xmlns:a16="http://schemas.microsoft.com/office/drawing/2014/main" id="{F78A5892-219E-9388-F627-05D53B1A29B7}"/>
              </a:ext>
            </a:extLst>
          </p:cNvPr>
          <p:cNvSpPr/>
          <p:nvPr/>
        </p:nvSpPr>
        <p:spPr>
          <a:xfrm>
            <a:off x="7720146"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5E7C450B-AC95-7B9C-E47A-2E668EBE2142}"/>
              </a:ext>
            </a:extLst>
          </p:cNvPr>
          <p:cNvSpPr/>
          <p:nvPr/>
        </p:nvSpPr>
        <p:spPr>
          <a:xfrm>
            <a:off x="6821592"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2A93A046-7329-3900-086B-5FE4DC825DEF}"/>
              </a:ext>
            </a:extLst>
          </p:cNvPr>
          <p:cNvSpPr/>
          <p:nvPr/>
        </p:nvSpPr>
        <p:spPr>
          <a:xfrm>
            <a:off x="7720146"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338D92AF-2A7E-6C5B-BAA2-BC9B1986D810}"/>
              </a:ext>
            </a:extLst>
          </p:cNvPr>
          <p:cNvCxnSpPr>
            <a:cxnSpLocks/>
            <a:stCxn id="9" idx="6"/>
            <a:endCxn id="4" idx="2"/>
          </p:cNvCxnSpPr>
          <p:nvPr/>
        </p:nvCxnSpPr>
        <p:spPr>
          <a:xfrm>
            <a:off x="7140374" y="4597034"/>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7297162-2B03-4D4D-BDFF-09AFDEB15E8F}"/>
              </a:ext>
            </a:extLst>
          </p:cNvPr>
          <p:cNvCxnSpPr>
            <a:cxnSpLocks/>
            <a:stCxn id="4" idx="4"/>
            <a:endCxn id="6" idx="0"/>
          </p:cNvCxnSpPr>
          <p:nvPr/>
        </p:nvCxnSpPr>
        <p:spPr>
          <a:xfrm>
            <a:off x="7879537" y="4756425"/>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518DCF09-94D3-BE82-44ED-F49E9E0E7314}"/>
              </a:ext>
            </a:extLst>
          </p:cNvPr>
          <p:cNvSpPr/>
          <p:nvPr/>
        </p:nvSpPr>
        <p:spPr>
          <a:xfrm>
            <a:off x="6821592"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2FDA8C8D-CDD1-CA03-66F1-44CF6D54FB4F}"/>
              </a:ext>
            </a:extLst>
          </p:cNvPr>
          <p:cNvCxnSpPr>
            <a:cxnSpLocks/>
            <a:stCxn id="5" idx="0"/>
            <a:endCxn id="9" idx="4"/>
          </p:cNvCxnSpPr>
          <p:nvPr/>
        </p:nvCxnSpPr>
        <p:spPr>
          <a:xfrm flipV="1">
            <a:off x="6980983" y="4756425"/>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D7FDFBE-B0F3-FFF4-F9CA-3879E69AC61F}"/>
              </a:ext>
            </a:extLst>
          </p:cNvPr>
          <p:cNvCxnSpPr>
            <a:cxnSpLocks/>
            <a:stCxn id="5" idx="6"/>
            <a:endCxn id="6" idx="2"/>
          </p:cNvCxnSpPr>
          <p:nvPr/>
        </p:nvCxnSpPr>
        <p:spPr>
          <a:xfrm>
            <a:off x="7140374" y="5483626"/>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8F36BFA-0C20-7C38-A20B-04F4135A2948}"/>
              </a:ext>
            </a:extLst>
          </p:cNvPr>
          <p:cNvCxnSpPr>
            <a:cxnSpLocks/>
            <a:stCxn id="5" idx="7"/>
            <a:endCxn id="4" idx="3"/>
          </p:cNvCxnSpPr>
          <p:nvPr/>
        </p:nvCxnSpPr>
        <p:spPr>
          <a:xfrm flipV="1">
            <a:off x="7093689" y="4709740"/>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628C822A-EADC-296A-F42F-D43561F6409E}"/>
              </a:ext>
            </a:extLst>
          </p:cNvPr>
          <p:cNvCxnSpPr/>
          <p:nvPr/>
        </p:nvCxnSpPr>
        <p:spPr>
          <a:xfrm rot="16200000" flipH="1">
            <a:off x="6943591" y="4440028"/>
            <a:ext cx="1208596" cy="1100385"/>
          </a:xfrm>
          <a:prstGeom prst="bentConnector3">
            <a:avLst>
              <a:gd name="adj1" fmla="val -439"/>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or: Elbow 14">
            <a:extLst>
              <a:ext uri="{FF2B5EF4-FFF2-40B4-BE49-F238E27FC236}">
                <a16:creationId xmlns:a16="http://schemas.microsoft.com/office/drawing/2014/main" id="{B07F000A-A0AF-3234-35E0-D06F0186D468}"/>
              </a:ext>
            </a:extLst>
          </p:cNvPr>
          <p:cNvCxnSpPr>
            <a:cxnSpLocks/>
          </p:cNvCxnSpPr>
          <p:nvPr/>
        </p:nvCxnSpPr>
        <p:spPr>
          <a:xfrm>
            <a:off x="6756678" y="4412031"/>
            <a:ext cx="1353702" cy="1287414"/>
          </a:xfrm>
          <a:prstGeom prst="bentConnector3">
            <a:avLst>
              <a:gd name="adj1" fmla="val -98"/>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437D3D-57D6-9B36-A045-15F1525E34FD}"/>
                  </a:ext>
                </a:extLst>
              </p:cNvPr>
              <p:cNvSpPr txBox="1"/>
              <p:nvPr/>
            </p:nvSpPr>
            <p:spPr>
              <a:xfrm>
                <a:off x="54352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63437D3D-57D6-9B36-A045-15F1525E34FD}"/>
                  </a:ext>
                </a:extLst>
              </p:cNvPr>
              <p:cNvSpPr txBox="1">
                <a:spLocks noRot="1" noChangeAspect="1" noMove="1" noResize="1" noEditPoints="1" noAdjustHandles="1" noChangeArrowheads="1" noChangeShapeType="1" noTextEdit="1"/>
              </p:cNvSpPr>
              <p:nvPr/>
            </p:nvSpPr>
            <p:spPr>
              <a:xfrm>
                <a:off x="543525" y="456916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1529FAE-1BDF-7A9C-E67E-46053DA697DB}"/>
                  </a:ext>
                </a:extLst>
              </p:cNvPr>
              <p:cNvSpPr txBox="1"/>
              <p:nvPr/>
            </p:nvSpPr>
            <p:spPr>
              <a:xfrm>
                <a:off x="221870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21529FAE-1BDF-7A9C-E67E-46053DA697DB}"/>
                  </a:ext>
                </a:extLst>
              </p:cNvPr>
              <p:cNvSpPr txBox="1">
                <a:spLocks noRot="1" noChangeAspect="1" noMove="1" noResize="1" noEditPoints="1" noAdjustHandles="1" noChangeArrowheads="1" noChangeShapeType="1" noTextEdit="1"/>
              </p:cNvSpPr>
              <p:nvPr/>
            </p:nvSpPr>
            <p:spPr>
              <a:xfrm>
                <a:off x="2218705" y="4569168"/>
                <a:ext cx="1757495" cy="1034642"/>
              </a:xfrm>
              <a:prstGeom prst="rect">
                <a:avLst/>
              </a:prstGeom>
              <a:blipFill>
                <a:blip r:embed="rId3"/>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0A039ECF-9122-C734-F34F-CFC2F7BB90AA}"/>
              </a:ext>
            </a:extLst>
          </p:cNvPr>
          <p:cNvSpPr/>
          <p:nvPr/>
        </p:nvSpPr>
        <p:spPr>
          <a:xfrm>
            <a:off x="739070" y="4569168"/>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0A66A6D-6208-7FE6-87BC-00D8A7EC2A6A}"/>
              </a:ext>
            </a:extLst>
          </p:cNvPr>
          <p:cNvSpPr/>
          <p:nvPr/>
        </p:nvSpPr>
        <p:spPr>
          <a:xfrm>
            <a:off x="3466836" y="4530813"/>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DCA500F9-268C-CF88-A67D-F6AD6B8F0039}"/>
              </a:ext>
            </a:extLst>
          </p:cNvPr>
          <p:cNvSpPr txBox="1"/>
          <p:nvPr/>
        </p:nvSpPr>
        <p:spPr>
          <a:xfrm>
            <a:off x="3934887" y="4863468"/>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CA139A-F4A9-848E-387A-F15D44EE1B46}"/>
                  </a:ext>
                </a:extLst>
              </p:cNvPr>
              <p:cNvSpPr txBox="1"/>
              <p:nvPr/>
            </p:nvSpPr>
            <p:spPr>
              <a:xfrm>
                <a:off x="4206930" y="4530813"/>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1" name="TextBox 40">
                <a:extLst>
                  <a:ext uri="{FF2B5EF4-FFF2-40B4-BE49-F238E27FC236}">
                    <a16:creationId xmlns:a16="http://schemas.microsoft.com/office/drawing/2014/main" id="{10CA139A-F4A9-848E-387A-F15D44EE1B46}"/>
                  </a:ext>
                </a:extLst>
              </p:cNvPr>
              <p:cNvSpPr txBox="1">
                <a:spLocks noRot="1" noChangeAspect="1" noMove="1" noResize="1" noEditPoints="1" noAdjustHandles="1" noChangeArrowheads="1" noChangeShapeType="1" noTextEdit="1"/>
              </p:cNvSpPr>
              <p:nvPr/>
            </p:nvSpPr>
            <p:spPr>
              <a:xfrm>
                <a:off x="4206930" y="4530813"/>
                <a:ext cx="1757495" cy="1034642"/>
              </a:xfrm>
              <a:prstGeom prst="rect">
                <a:avLst/>
              </a:prstGeom>
              <a:blipFill>
                <a:blip r:embed="rId4"/>
                <a:stretch>
                  <a:fillRect/>
                </a:stretch>
              </a:blipFill>
            </p:spPr>
            <p:txBody>
              <a:bodyPr/>
              <a:lstStyle/>
              <a:p>
                <a:r>
                  <a:rPr lang="en-SE">
                    <a:noFill/>
                  </a:rPr>
                  <a:t> </a:t>
                </a:r>
              </a:p>
            </p:txBody>
          </p:sp>
        </mc:Fallback>
      </mc:AlternateContent>
      <p:sp>
        <p:nvSpPr>
          <p:cNvPr id="54" name="Rectangle 53">
            <a:extLst>
              <a:ext uri="{FF2B5EF4-FFF2-40B4-BE49-F238E27FC236}">
                <a16:creationId xmlns:a16="http://schemas.microsoft.com/office/drawing/2014/main" id="{82CB0E2D-E226-216C-3064-9EBB0114D3E7}"/>
              </a:ext>
            </a:extLst>
          </p:cNvPr>
          <p:cNvSpPr/>
          <p:nvPr/>
        </p:nvSpPr>
        <p:spPr>
          <a:xfrm>
            <a:off x="5477697" y="4469452"/>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DFCD1F42-5076-7A3C-91A6-8AFECF720A1F}"/>
              </a:ext>
            </a:extLst>
          </p:cNvPr>
          <p:cNvSpPr txBox="1"/>
          <p:nvPr/>
        </p:nvSpPr>
        <p:spPr>
          <a:xfrm>
            <a:off x="7009572" y="3958921"/>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1 3</a:t>
            </a:r>
            <a:endParaRPr lang="en-SE" dirty="0"/>
          </a:p>
        </p:txBody>
      </p:sp>
      <p:sp>
        <p:nvSpPr>
          <p:cNvPr id="56" name="TextBox 55">
            <a:extLst>
              <a:ext uri="{FF2B5EF4-FFF2-40B4-BE49-F238E27FC236}">
                <a16:creationId xmlns:a16="http://schemas.microsoft.com/office/drawing/2014/main" id="{FEFBC178-DC51-CDDE-A100-2DD372C78636}"/>
              </a:ext>
            </a:extLst>
          </p:cNvPr>
          <p:cNvSpPr txBox="1"/>
          <p:nvPr/>
        </p:nvSpPr>
        <p:spPr>
          <a:xfrm>
            <a:off x="6252314" y="5722682"/>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2 3</a:t>
            </a:r>
            <a:endParaRPr lang="en-SE" dirty="0"/>
          </a:p>
        </p:txBody>
      </p:sp>
    </p:spTree>
    <p:extLst>
      <p:ext uri="{BB962C8B-B14F-4D97-AF65-F5344CB8AC3E}">
        <p14:creationId xmlns:p14="http://schemas.microsoft.com/office/powerpoint/2010/main" val="27336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653822" y="3134990"/>
            <a:ext cx="1672099" cy="24547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Recall from </a:t>
            </a:r>
            <a:r>
              <a:rPr lang="en-GB" dirty="0"/>
              <a:t>Lecture 2-classes and objects in java</a:t>
            </a:r>
            <a:endParaRPr lang="en-US" dirty="0"/>
          </a:p>
        </p:txBody>
      </p:sp>
      <p:sp>
        <p:nvSpPr>
          <p:cNvPr id="4" name="Rectangle 3"/>
          <p:cNvSpPr/>
          <p:nvPr/>
        </p:nvSpPr>
        <p:spPr>
          <a:xfrm>
            <a:off x="376303" y="1253190"/>
            <a:ext cx="8696884" cy="2670475"/>
          </a:xfrm>
          <a:prstGeom prst="rect">
            <a:avLst/>
          </a:prstGeom>
        </p:spPr>
        <p:txBody>
          <a:bodyPr wrap="square">
            <a:spAutoFit/>
          </a:bodyPr>
          <a:lstStyle/>
          <a:p>
            <a:pPr>
              <a:lnSpc>
                <a:spcPct val="120000"/>
              </a:lnSpc>
            </a:pP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class</a:t>
            </a:r>
            <a:r>
              <a:rPr lang="en-US" sz="1400" b="1" dirty="0">
                <a:solidFill>
                  <a:srgbClr val="000000"/>
                </a:solidFill>
                <a:latin typeface="Menlo Bold"/>
                <a:cs typeface="Menlo Bold"/>
              </a:rPr>
              <a:t> Location</a:t>
            </a:r>
          </a:p>
          <a:p>
            <a:pPr>
              <a:lnSpc>
                <a:spcPct val="120000"/>
              </a:lnSpc>
            </a:pPr>
            <a:r>
              <a:rPr lang="en-US" sz="1400" dirty="0">
                <a:solidFill>
                  <a:srgbClr val="000000"/>
                </a:solidFill>
                <a:latin typeface="Menlo Bold"/>
                <a:cs typeface="Menlo Bold"/>
              </a:rPr>
              <a:t>{</a:t>
            </a:r>
          </a:p>
          <a:p>
            <a:pPr>
              <a:lnSpc>
                <a:spcPct val="120000"/>
              </a:lnSpc>
            </a:pPr>
            <a:r>
              <a:rPr lang="en-US" altLang="zh-CN" sz="1400" b="1" dirty="0">
                <a:solidFill>
                  <a:srgbClr val="008000"/>
                </a:solidFill>
                <a:latin typeface="Menlo Bold"/>
                <a:cs typeface="Menlo Bold"/>
              </a:rPr>
              <a:t>	//</a:t>
            </a:r>
            <a:r>
              <a:rPr lang="zh-CN" altLang="en-US" sz="1400" b="1" dirty="0">
                <a:solidFill>
                  <a:srgbClr val="008000"/>
                </a:solidFill>
                <a:latin typeface="Menlo Bold"/>
                <a:cs typeface="Menlo Bold"/>
              </a:rPr>
              <a:t> </a:t>
            </a:r>
            <a:r>
              <a:rPr lang="en-US" altLang="zh-CN" sz="1400" b="1" dirty="0">
                <a:solidFill>
                  <a:srgbClr val="008000"/>
                </a:solidFill>
                <a:latin typeface="Menlo Bold"/>
                <a:cs typeface="Menlo Bold"/>
              </a:rPr>
              <a:t>Code omitted here</a:t>
            </a:r>
            <a:endParaRPr lang="en-US" sz="1400" dirty="0">
              <a:solidFill>
                <a:srgbClr val="000000"/>
              </a:solidFill>
              <a:latin typeface="Menlo Bold"/>
              <a:cs typeface="Menlo Bold"/>
            </a:endParaRPr>
          </a:p>
          <a:p>
            <a:pPr>
              <a:lnSpc>
                <a:spcPct val="120000"/>
              </a:lnSpc>
            </a:pPr>
            <a:r>
              <a:rPr lang="en-US" sz="1400" dirty="0">
                <a:solidFill>
                  <a:srgbClr val="000000"/>
                </a:solidFill>
                <a:latin typeface="Menlo Bold"/>
                <a:cs typeface="Menlo Bold"/>
              </a:rPr>
              <a:t>	</a:t>
            </a: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static</a:t>
            </a:r>
            <a:r>
              <a:rPr lang="en-US" sz="1400" b="1" dirty="0">
                <a:solidFill>
                  <a:srgbClr val="000000"/>
                </a:solidFill>
                <a:latin typeface="Menlo Bold"/>
                <a:cs typeface="Menlo Bold"/>
              </a:rPr>
              <a:t> </a:t>
            </a:r>
            <a:r>
              <a:rPr lang="en-US" sz="1400" b="1" dirty="0">
                <a:solidFill>
                  <a:srgbClr val="7F0055"/>
                </a:solidFill>
                <a:latin typeface="Menlo Bold"/>
                <a:cs typeface="Menlo Bold"/>
              </a:rPr>
              <a:t>void</a:t>
            </a:r>
            <a:r>
              <a:rPr lang="en-US" sz="1400" b="1" dirty="0">
                <a:solidFill>
                  <a:srgbClr val="000000"/>
                </a:solidFill>
                <a:latin typeface="Menlo Bold"/>
                <a:cs typeface="Menlo Bold"/>
              </a:rPr>
              <a:t> main(String[] </a:t>
            </a:r>
            <a:r>
              <a:rPr lang="en-US" sz="1400" b="1" dirty="0">
                <a:solidFill>
                  <a:srgbClr val="6A3E3E"/>
                </a:solidFill>
                <a:latin typeface="Menlo Bold"/>
                <a:cs typeface="Menlo Bold"/>
              </a:rPr>
              <a:t>args</a:t>
            </a:r>
            <a:r>
              <a:rPr lang="en-US" sz="1400" b="1" dirty="0">
                <a:solidFill>
                  <a:srgbClr val="000000"/>
                </a:solidFill>
                <a:latin typeface="Menlo Bold"/>
                <a:cs typeface="Menlo Bold"/>
              </a:rPr>
              <a:t>)</a:t>
            </a:r>
          </a:p>
          <a:p>
            <a:pPr>
              <a:lnSpc>
                <a:spcPct val="12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000000"/>
                </a:solidFill>
                <a:latin typeface="Menlo Bold"/>
                <a:cs typeface="Menlo Bold"/>
              </a:rPr>
              <a:t>{</a:t>
            </a:r>
            <a:r>
              <a:rPr lang="en-US" sz="1400" dirty="0">
                <a:solidFill>
                  <a:srgbClr val="000000"/>
                </a:solidFill>
                <a:latin typeface="Menlo Bold"/>
                <a:cs typeface="Menlo Bold"/>
              </a:rPr>
              <a:t>	</a:t>
            </a:r>
          </a:p>
          <a:p>
            <a:pPr>
              <a:lnSpc>
                <a:spcPct val="120000"/>
              </a:lnSpc>
            </a:pPr>
            <a:r>
              <a:rPr lang="en-US" sz="1400" dirty="0">
                <a:solidFill>
                  <a:srgbClr val="6A3E3E"/>
                </a:solidFill>
                <a:latin typeface="Menlo Bold"/>
                <a:cs typeface="Menlo Bold"/>
              </a:rPr>
              <a:t>			</a:t>
            </a:r>
            <a:r>
              <a:rPr lang="en-US" sz="1400" dirty="0">
                <a:solidFill>
                  <a:srgbClr val="000000"/>
                </a:solidFill>
                <a:latin typeface="Menlo Bold"/>
                <a:cs typeface="Menlo Bold"/>
              </a:rPr>
              <a:t>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40.7</a:t>
            </a:r>
            <a:r>
              <a:rPr lang="mr-IN" sz="1400" b="1" dirty="0">
                <a:solidFill>
                  <a:srgbClr val="000000"/>
                </a:solidFill>
                <a:latin typeface="Menlo Bold"/>
                <a:cs typeface="Menlo Bold"/>
              </a:rPr>
              <a:t>, </a:t>
            </a:r>
            <a:r>
              <a:rPr lang="en-US" altLang="zh-CN" sz="1400" b="1" dirty="0">
                <a:solidFill>
                  <a:srgbClr val="000000"/>
                </a:solidFill>
                <a:latin typeface="Menlo Bold"/>
                <a:cs typeface="Menlo Bold"/>
              </a:rPr>
              <a:t>-73.6</a:t>
            </a:r>
            <a:r>
              <a:rPr lang="en-US" sz="1400" b="1" dirty="0">
                <a:solidFill>
                  <a:srgbClr val="000000"/>
                </a:solidFill>
                <a:latin typeface="Menlo Bold"/>
                <a:cs typeface="Menlo Bold"/>
              </a:rPr>
              <a:t>)</a:t>
            </a:r>
            <a:r>
              <a:rPr lang="mr-IN" sz="1400" b="1" dirty="0">
                <a:solidFill>
                  <a:srgbClr val="000000"/>
                </a:solidFill>
                <a:latin typeface="Menlo Bold"/>
                <a:cs typeface="Menlo Bold"/>
              </a:rPr>
              <a:t>;</a:t>
            </a:r>
          </a:p>
          <a:p>
            <a:pPr>
              <a:lnSpc>
                <a:spcPct val="120000"/>
              </a:lnSpc>
            </a:pPr>
            <a:r>
              <a:rPr lang="en-US" sz="1400" dirty="0">
                <a:solidFill>
                  <a:srgbClr val="000000"/>
                </a:solidFill>
                <a:latin typeface="Menlo Bold"/>
                <a:cs typeface="Menlo Bold"/>
              </a:rPr>
              <a:t>     			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51.7</a:t>
            </a:r>
            <a:r>
              <a:rPr lang="mr-IN" sz="1400" b="1" dirty="0">
                <a:solidFill>
                  <a:srgbClr val="000000"/>
                </a:solidFill>
                <a:latin typeface="Menlo Bold"/>
                <a:cs typeface="Menlo Bold"/>
              </a:rPr>
              <a:t> , </a:t>
            </a:r>
            <a:r>
              <a:rPr lang="en-US" altLang="zh-CN" sz="1400" b="1" dirty="0">
                <a:solidFill>
                  <a:srgbClr val="000000"/>
                </a:solidFill>
                <a:latin typeface="Menlo Bold"/>
                <a:cs typeface="Menlo Bold"/>
              </a:rPr>
              <a:t>-1.2)</a:t>
            </a:r>
            <a:r>
              <a:rPr lang="mr-IN" sz="1400" b="1" dirty="0">
                <a:solidFill>
                  <a:srgbClr val="000000"/>
                </a:solidFill>
                <a:latin typeface="Menlo Bold"/>
                <a:cs typeface="Menlo Bold"/>
              </a:rPr>
              <a:t>;</a:t>
            </a:r>
          </a:p>
          <a:p>
            <a:pPr>
              <a:lnSpc>
                <a:spcPct val="120000"/>
              </a:lnSpc>
            </a:pP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altLang="zh-CN" sz="1400" dirty="0">
                <a:latin typeface="Menlo Bold"/>
                <a:cs typeface="Menlo Bold"/>
              </a:rPr>
              <a:t>=</a:t>
            </a:r>
            <a:r>
              <a:rPr lang="zh-CN" altLang="en-US" sz="1400" dirty="0">
                <a:solidFill>
                  <a:srgbClr val="6A3E3E"/>
                </a:solidFill>
                <a:latin typeface="Menlo Bold"/>
                <a:cs typeface="Menlo Bold"/>
              </a:rPr>
              <a:t>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en-US" altLang="zh-CN" sz="1400" dirty="0">
                <a:solidFill>
                  <a:srgbClr val="000000"/>
                </a:solidFill>
                <a:latin typeface="Menlo Bold"/>
                <a:cs typeface="Menlo Bold"/>
              </a:rPr>
              <a:t>;</a:t>
            </a:r>
          </a:p>
          <a:p>
            <a:pPr>
              <a:lnSpc>
                <a:spcPct val="120000"/>
              </a:lnSpc>
            </a:pPr>
            <a:r>
              <a:rPr lang="en-US" altLang="zh-CN" sz="1400" dirty="0">
                <a:solidFill>
                  <a:srgbClr val="000000"/>
                </a:solidFill>
                <a:latin typeface="Menlo Bold"/>
                <a:cs typeface="Menlo Bold"/>
              </a:rPr>
              <a:t> </a:t>
            </a: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en-US" sz="1400" dirty="0">
                <a:latin typeface="Menlo Bold"/>
                <a:cs typeface="Menlo Bold"/>
              </a:rPr>
              <a:t>latitude = 35.2;</a:t>
            </a:r>
          </a:p>
          <a:p>
            <a:pPr>
              <a:lnSpc>
                <a:spcPct val="120000"/>
              </a:lnSpc>
            </a:pPr>
            <a:r>
              <a:rPr lang="en-US" altLang="zh-CN" sz="1400" dirty="0">
                <a:latin typeface="Menlo Bold"/>
                <a:cs typeface="Menlo Bold"/>
              </a:rPr>
              <a:t>			</a:t>
            </a:r>
            <a:r>
              <a:rPr lang="en-US" sz="1400" dirty="0">
                <a:solidFill>
                  <a:srgbClr val="000000"/>
                </a:solidFill>
                <a:latin typeface="Menlo Bold"/>
                <a:cs typeface="Menlo Bold"/>
              </a:rPr>
              <a:t>System.</a:t>
            </a:r>
            <a:r>
              <a:rPr lang="en-US" sz="1400" b="1" i="1" dirty="0">
                <a:solidFill>
                  <a:srgbClr val="0000C0"/>
                </a:solidFill>
                <a:latin typeface="Menlo Bold"/>
                <a:cs typeface="Menlo Bold"/>
              </a:rPr>
              <a:t>out</a:t>
            </a:r>
            <a:r>
              <a:rPr lang="en-US" sz="1400" b="1" i="1" dirty="0">
                <a:solidFill>
                  <a:srgbClr val="000000"/>
                </a:solidFill>
                <a:latin typeface="Menlo Bold"/>
                <a:cs typeface="Menlo Bold"/>
              </a:rPr>
              <a:t>.println(</a:t>
            </a:r>
            <a:r>
              <a:rPr lang="en-US" sz="1400" b="1" i="1" dirty="0">
                <a:solidFill>
                  <a:srgbClr val="6A3E3E"/>
                </a:solidFill>
                <a:latin typeface="Menlo Bold"/>
                <a:cs typeface="Menlo Bold"/>
              </a:rPr>
              <a:t>loc</a:t>
            </a:r>
            <a:r>
              <a:rPr lang="en-US" altLang="zh-CN" sz="1400" b="1" i="1" dirty="0">
                <a:solidFill>
                  <a:srgbClr val="6A3E3E"/>
                </a:solidFill>
                <a:latin typeface="Menlo Bold"/>
                <a:cs typeface="Menlo Bold"/>
              </a:rPr>
              <a:t>2</a:t>
            </a:r>
            <a:r>
              <a:rPr lang="en-US" sz="1400" b="1" i="1" dirty="0">
                <a:solidFill>
                  <a:srgbClr val="000000"/>
                </a:solidFill>
                <a:latin typeface="Menlo Bold"/>
                <a:cs typeface="Menlo Bold"/>
              </a:rPr>
              <a:t>.latitute</a:t>
            </a:r>
            <a:r>
              <a:rPr lang="zh-CN" alt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mr-IN" sz="1400" dirty="0">
                <a:solidFill>
                  <a:srgbClr val="2A00FF"/>
                </a:solidFill>
                <a:latin typeface="Menlo Bold"/>
                <a:cs typeface="Menlo Bold"/>
              </a:rPr>
              <a:t>”</a:t>
            </a:r>
            <a:r>
              <a:rPr lang="en-US" altLang="zh-CN" sz="1400" dirty="0">
                <a:solidFill>
                  <a:srgbClr val="2A00FF"/>
                </a:solidFill>
                <a:latin typeface="Menlo Bold"/>
                <a:cs typeface="Menlo Bold"/>
              </a:rPr>
              <a:t>,</a:t>
            </a:r>
            <a:r>
              <a:rPr lang="en-US" sz="1400" i="1" dirty="0">
                <a:solidFill>
                  <a:srgbClr val="2A00FF"/>
                </a:solidFill>
                <a:latin typeface="Menlo Bold"/>
                <a:cs typeface="Menlo Bold"/>
              </a:rPr>
              <a:t> </a:t>
            </a:r>
            <a:r>
              <a:rPr lang="mr-IN" sz="1400" dirty="0">
                <a:solidFill>
                  <a:srgbClr val="2A00FF"/>
                </a:solidFill>
                <a:latin typeface="Menlo Bold"/>
                <a:cs typeface="Menlo Bold"/>
              </a:rPr>
              <a:t>"</a:t>
            </a:r>
            <a:r>
              <a:rPr 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en-US" altLang="zh-CN" sz="1400" b="1" i="1" dirty="0">
                <a:solidFill>
                  <a:srgbClr val="000000"/>
                </a:solidFill>
                <a:latin typeface="Menlo Bold"/>
                <a:cs typeface="Menlo Bold"/>
              </a:rPr>
              <a:t>loc2.longitude</a:t>
            </a:r>
            <a:r>
              <a:rPr lang="en-US" sz="1400" b="1" i="1" dirty="0">
                <a:solidFill>
                  <a:srgbClr val="000000"/>
                </a:solidFill>
                <a:latin typeface="Menlo Bold"/>
                <a:cs typeface="Menlo Bold"/>
              </a:rPr>
              <a:t>);</a:t>
            </a:r>
            <a:r>
              <a:rPr lang="zh-CN" altLang="en-US" sz="1400" dirty="0">
                <a:latin typeface="Menlo Bold"/>
                <a:cs typeface="Menlo Bold"/>
              </a:rPr>
              <a:t> </a:t>
            </a:r>
            <a:endParaRPr lang="mr-IN" sz="1400" b="1" dirty="0">
              <a:solidFill>
                <a:srgbClr val="000000"/>
              </a:solidFill>
              <a:latin typeface="Menlo Bold"/>
              <a:cs typeface="Menlo Bold"/>
            </a:endParaRPr>
          </a:p>
        </p:txBody>
      </p:sp>
      <p:cxnSp>
        <p:nvCxnSpPr>
          <p:cNvPr id="5" name="Straight Connector 4"/>
          <p:cNvCxnSpPr/>
          <p:nvPr/>
        </p:nvCxnSpPr>
        <p:spPr>
          <a:xfrm>
            <a:off x="525359" y="4055467"/>
            <a:ext cx="8231619" cy="0"/>
          </a:xfrm>
          <a:prstGeom prst="line">
            <a:avLst/>
          </a:prstGeom>
          <a:ln w="19050" cmpd="sng">
            <a:solidFill>
              <a:srgbClr val="008000"/>
            </a:solidFill>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235160" y="4825201"/>
            <a:ext cx="740557" cy="369332"/>
          </a:xfrm>
          <a:prstGeom prst="rect">
            <a:avLst/>
          </a:prstGeom>
          <a:noFill/>
        </p:spPr>
        <p:txBody>
          <a:bodyPr wrap="none" rtlCol="0">
            <a:spAutoFit/>
          </a:bodyPr>
          <a:lstStyle/>
          <a:p>
            <a:r>
              <a:rPr lang="en-US" altLang="zh-CN" dirty="0">
                <a:latin typeface="Menlo Bold"/>
                <a:cs typeface="Menlo Bold"/>
              </a:rPr>
              <a:t>loc1</a:t>
            </a:r>
            <a:endParaRPr lang="en-US" dirty="0">
              <a:latin typeface="Menlo Bold"/>
              <a:cs typeface="Menlo Bold"/>
            </a:endParaRPr>
          </a:p>
        </p:txBody>
      </p:sp>
      <p:sp>
        <p:nvSpPr>
          <p:cNvPr id="9" name="Rectangle 8"/>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rial"/>
                <a:cs typeface="Arial"/>
              </a:rPr>
              <a:t>@</a:t>
            </a:r>
            <a:r>
              <a:rPr lang="en-US" altLang="zh-CN" dirty="0">
                <a:solidFill>
                  <a:schemeClr val="accent1"/>
                </a:solidFill>
                <a:latin typeface="Arial"/>
                <a:cs typeface="Arial"/>
              </a:rPr>
              <a:t>1</a:t>
            </a:r>
            <a:endParaRPr lang="en-US" dirty="0">
              <a:solidFill>
                <a:schemeClr val="accent1"/>
              </a:solidFill>
              <a:latin typeface="Arial"/>
              <a:cs typeface="Arial"/>
            </a:endParaRPr>
          </a:p>
        </p:txBody>
      </p:sp>
      <p:sp>
        <p:nvSpPr>
          <p:cNvPr id="10" name="TextBox 9"/>
          <p:cNvSpPr txBox="1"/>
          <p:nvPr/>
        </p:nvSpPr>
        <p:spPr>
          <a:xfrm>
            <a:off x="1226794" y="5746468"/>
            <a:ext cx="748923" cy="369332"/>
          </a:xfrm>
          <a:prstGeom prst="rect">
            <a:avLst/>
          </a:prstGeom>
          <a:noFill/>
        </p:spPr>
        <p:txBody>
          <a:bodyPr wrap="none" rtlCol="0">
            <a:spAutoFit/>
          </a:bodyPr>
          <a:lstStyle/>
          <a:p>
            <a:r>
              <a:rPr lang="en-US" altLang="zh-CN" dirty="0">
                <a:latin typeface="Menlo Bold"/>
                <a:cs typeface="Menlo Bold"/>
              </a:rPr>
              <a:t>loc2</a:t>
            </a:r>
            <a:endParaRPr lang="en-US" dirty="0">
              <a:latin typeface="Menlo Bold"/>
              <a:cs typeface="Menlo Bold"/>
            </a:endParaRPr>
          </a:p>
        </p:txBody>
      </p:sp>
      <p:sp>
        <p:nvSpPr>
          <p:cNvPr id="11" name="Rectangle 10"/>
          <p:cNvSpPr/>
          <p:nvPr/>
        </p:nvSpPr>
        <p:spPr>
          <a:xfrm>
            <a:off x="2077615" y="5746468"/>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accent1"/>
                </a:solidFill>
                <a:latin typeface="Arial"/>
                <a:cs typeface="Arial"/>
              </a:rPr>
              <a:t>@2</a:t>
            </a:r>
            <a:endParaRPr lang="en-US" dirty="0">
              <a:solidFill>
                <a:schemeClr val="accent1"/>
              </a:solidFill>
              <a:latin typeface="Arial"/>
              <a:cs typeface="Arial"/>
            </a:endParaRPr>
          </a:p>
        </p:txBody>
      </p:sp>
      <p:sp>
        <p:nvSpPr>
          <p:cNvPr id="12" name="Rounded Rectangle 11"/>
          <p:cNvSpPr/>
          <p:nvPr/>
        </p:nvSpPr>
        <p:spPr>
          <a:xfrm>
            <a:off x="4325316" y="4324713"/>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3" name="Rectangle 12"/>
          <p:cNvSpPr/>
          <p:nvPr/>
        </p:nvSpPr>
        <p:spPr>
          <a:xfrm>
            <a:off x="5386409" y="4662748"/>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40.7</a:t>
            </a:r>
            <a:endParaRPr lang="en-US" sz="1600" dirty="0">
              <a:latin typeface="Arial"/>
              <a:cs typeface="Arial"/>
            </a:endParaRPr>
          </a:p>
        </p:txBody>
      </p:sp>
      <p:sp>
        <p:nvSpPr>
          <p:cNvPr id="14" name="Rectangle 13"/>
          <p:cNvSpPr/>
          <p:nvPr/>
        </p:nvSpPr>
        <p:spPr>
          <a:xfrm>
            <a:off x="5386408" y="5023563"/>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-73.6</a:t>
            </a:r>
            <a:endParaRPr lang="en-US" sz="1600" dirty="0">
              <a:latin typeface="Arial"/>
              <a:cs typeface="Arial"/>
            </a:endParaRPr>
          </a:p>
        </p:txBody>
      </p:sp>
      <p:sp>
        <p:nvSpPr>
          <p:cNvPr id="15" name="TextBox 14"/>
          <p:cNvSpPr txBox="1"/>
          <p:nvPr/>
        </p:nvSpPr>
        <p:spPr>
          <a:xfrm>
            <a:off x="4370338" y="4641559"/>
            <a:ext cx="914834" cy="338554"/>
          </a:xfrm>
          <a:prstGeom prst="rect">
            <a:avLst/>
          </a:prstGeom>
          <a:noFill/>
        </p:spPr>
        <p:txBody>
          <a:bodyPr wrap="none" rtlCol="0">
            <a:spAutoFit/>
          </a:bodyPr>
          <a:lstStyle/>
          <a:p>
            <a:r>
              <a:rPr lang="en-US" sz="1600" dirty="0">
                <a:latin typeface="Arial"/>
                <a:cs typeface="Arial"/>
              </a:rPr>
              <a:t>Latitude</a:t>
            </a:r>
          </a:p>
        </p:txBody>
      </p:sp>
      <p:sp>
        <p:nvSpPr>
          <p:cNvPr id="16" name="TextBox 15"/>
          <p:cNvSpPr txBox="1"/>
          <p:nvPr/>
        </p:nvSpPr>
        <p:spPr>
          <a:xfrm>
            <a:off x="4325316" y="5009867"/>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17" name="Rounded Rectangle 16"/>
          <p:cNvSpPr/>
          <p:nvPr/>
        </p:nvSpPr>
        <p:spPr>
          <a:xfrm>
            <a:off x="4324989" y="5526999"/>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8" name="Rectangle 17"/>
          <p:cNvSpPr/>
          <p:nvPr/>
        </p:nvSpPr>
        <p:spPr>
          <a:xfrm>
            <a:off x="5386082" y="5865034"/>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51.7</a:t>
            </a:r>
            <a:endParaRPr lang="en-US" sz="1600" dirty="0">
              <a:latin typeface="Arial"/>
              <a:cs typeface="Arial"/>
            </a:endParaRPr>
          </a:p>
        </p:txBody>
      </p:sp>
      <p:sp>
        <p:nvSpPr>
          <p:cNvPr id="19" name="Rectangle 18"/>
          <p:cNvSpPr/>
          <p:nvPr/>
        </p:nvSpPr>
        <p:spPr>
          <a:xfrm>
            <a:off x="5386081" y="6225849"/>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-1.2</a:t>
            </a:r>
            <a:endParaRPr lang="en-US" sz="1600" dirty="0">
              <a:latin typeface="Arial"/>
              <a:cs typeface="Arial"/>
            </a:endParaRPr>
          </a:p>
        </p:txBody>
      </p:sp>
      <p:sp>
        <p:nvSpPr>
          <p:cNvPr id="20" name="TextBox 19"/>
          <p:cNvSpPr txBox="1"/>
          <p:nvPr/>
        </p:nvSpPr>
        <p:spPr>
          <a:xfrm>
            <a:off x="4370011" y="5843845"/>
            <a:ext cx="914834" cy="338554"/>
          </a:xfrm>
          <a:prstGeom prst="rect">
            <a:avLst/>
          </a:prstGeom>
          <a:noFill/>
        </p:spPr>
        <p:txBody>
          <a:bodyPr wrap="none" rtlCol="0">
            <a:spAutoFit/>
          </a:bodyPr>
          <a:lstStyle/>
          <a:p>
            <a:r>
              <a:rPr lang="en-US" sz="1600" dirty="0">
                <a:latin typeface="Arial"/>
                <a:cs typeface="Arial"/>
              </a:rPr>
              <a:t>Latitude</a:t>
            </a:r>
          </a:p>
        </p:txBody>
      </p:sp>
      <p:sp>
        <p:nvSpPr>
          <p:cNvPr id="21" name="TextBox 20"/>
          <p:cNvSpPr txBox="1"/>
          <p:nvPr/>
        </p:nvSpPr>
        <p:spPr>
          <a:xfrm>
            <a:off x="4324989" y="6212153"/>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22" name="TextBox 21"/>
          <p:cNvSpPr txBox="1"/>
          <p:nvPr/>
        </p:nvSpPr>
        <p:spPr>
          <a:xfrm>
            <a:off x="6384113" y="4707145"/>
            <a:ext cx="507070" cy="338554"/>
          </a:xfrm>
          <a:prstGeom prst="rect">
            <a:avLst/>
          </a:prstGeom>
          <a:noFill/>
        </p:spPr>
        <p:txBody>
          <a:bodyPr wrap="none" rtlCol="0">
            <a:spAutoFit/>
          </a:bodyPr>
          <a:lstStyle/>
          <a:p>
            <a:r>
              <a:rPr lang="en-US" altLang="zh-CN" sz="1600" dirty="0">
                <a:solidFill>
                  <a:srgbClr val="4F81BD"/>
                </a:solidFill>
                <a:latin typeface="Arial"/>
                <a:cs typeface="Arial"/>
              </a:rPr>
              <a:t>@1</a:t>
            </a:r>
            <a:endParaRPr lang="en-US" sz="1600" dirty="0">
              <a:solidFill>
                <a:srgbClr val="4F81BD"/>
              </a:solidFill>
              <a:latin typeface="Arial"/>
              <a:cs typeface="Arial"/>
            </a:endParaRPr>
          </a:p>
        </p:txBody>
      </p:sp>
      <p:sp>
        <p:nvSpPr>
          <p:cNvPr id="23" name="TextBox 22"/>
          <p:cNvSpPr txBox="1"/>
          <p:nvPr/>
        </p:nvSpPr>
        <p:spPr>
          <a:xfrm>
            <a:off x="6384113" y="5879491"/>
            <a:ext cx="507070" cy="338554"/>
          </a:xfrm>
          <a:prstGeom prst="rect">
            <a:avLst/>
          </a:prstGeom>
          <a:noFill/>
        </p:spPr>
        <p:txBody>
          <a:bodyPr wrap="none" rtlCol="0">
            <a:spAutoFit/>
          </a:bodyPr>
          <a:lstStyle/>
          <a:p>
            <a:r>
              <a:rPr lang="en-US" altLang="zh-CN" sz="1600" dirty="0">
                <a:solidFill>
                  <a:srgbClr val="4F81BD"/>
                </a:solidFill>
                <a:latin typeface="Arial"/>
                <a:cs typeface="Arial"/>
              </a:rPr>
              <a:t>@2</a:t>
            </a:r>
            <a:endParaRPr lang="en-US" sz="1600" dirty="0">
              <a:solidFill>
                <a:srgbClr val="4F81BD"/>
              </a:solidFill>
              <a:latin typeface="Arial"/>
              <a:cs typeface="Arial"/>
            </a:endParaRPr>
          </a:p>
        </p:txBody>
      </p:sp>
      <p:cxnSp>
        <p:nvCxnSpPr>
          <p:cNvPr id="25" name="Straight Arrow Connector 24"/>
          <p:cNvCxnSpPr>
            <a:stCxn id="9" idx="3"/>
            <a:endCxn id="12" idx="1"/>
          </p:cNvCxnSpPr>
          <p:nvPr/>
        </p:nvCxnSpPr>
        <p:spPr>
          <a:xfrm flipV="1">
            <a:off x="2904389" y="4885026"/>
            <a:ext cx="1420927" cy="124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3"/>
            <a:endCxn id="17" idx="1"/>
          </p:cNvCxnSpPr>
          <p:nvPr/>
        </p:nvCxnSpPr>
        <p:spPr>
          <a:xfrm>
            <a:off x="2904389" y="5965374"/>
            <a:ext cx="1420600" cy="121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617274" y="2494240"/>
            <a:ext cx="4824415" cy="621275"/>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Left Arrow 29"/>
          <p:cNvSpPr/>
          <p:nvPr/>
        </p:nvSpPr>
        <p:spPr>
          <a:xfrm>
            <a:off x="6676497" y="2686105"/>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Right Arrow 32"/>
          <p:cNvSpPr/>
          <p:nvPr/>
        </p:nvSpPr>
        <p:spPr>
          <a:xfrm rot="5400000">
            <a:off x="2068609" y="2472237"/>
            <a:ext cx="349520" cy="937037"/>
          </a:xfrm>
          <a:prstGeom prst="curvedRightArrow">
            <a:avLst>
              <a:gd name="adj1" fmla="val 44266"/>
              <a:gd name="adj2" fmla="val 71413"/>
              <a:gd name="adj3" fmla="val 25000"/>
            </a:avLst>
          </a:prstGeom>
          <a:solidFill>
            <a:srgbClr val="008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latin typeface="Arial"/>
                <a:cs typeface="Arial"/>
              </a:rPr>
              <a:t>@</a:t>
            </a:r>
            <a:r>
              <a:rPr lang="en-US" altLang="zh-CN" dirty="0">
                <a:solidFill>
                  <a:srgbClr val="FF0000"/>
                </a:solidFill>
                <a:latin typeface="Arial"/>
                <a:cs typeface="Arial"/>
              </a:rPr>
              <a:t>2</a:t>
            </a:r>
            <a:endParaRPr lang="en-US" dirty="0">
              <a:solidFill>
                <a:srgbClr val="FF0000"/>
              </a:solidFill>
              <a:latin typeface="Arial"/>
              <a:cs typeface="Arial"/>
            </a:endParaRPr>
          </a:p>
        </p:txBody>
      </p:sp>
      <p:cxnSp>
        <p:nvCxnSpPr>
          <p:cNvPr id="35" name="Straight Connector 34"/>
          <p:cNvCxnSpPr/>
          <p:nvPr/>
        </p:nvCxnSpPr>
        <p:spPr>
          <a:xfrm>
            <a:off x="1653822" y="3611587"/>
            <a:ext cx="211613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7" name="Left Arrow 36"/>
          <p:cNvSpPr/>
          <p:nvPr/>
        </p:nvSpPr>
        <p:spPr>
          <a:xfrm>
            <a:off x="4206536" y="3330534"/>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p:cNvCxnSpPr>
          <p:nvPr/>
        </p:nvCxnSpPr>
        <p:spPr>
          <a:xfrm>
            <a:off x="2904389" y="5009867"/>
            <a:ext cx="1097681" cy="9555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386081" y="5861219"/>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008000"/>
                </a:solidFill>
                <a:latin typeface="Arial"/>
                <a:cs typeface="Arial"/>
              </a:rPr>
              <a:t>35.2</a:t>
            </a:r>
            <a:endParaRPr lang="en-US" sz="1600" dirty="0">
              <a:solidFill>
                <a:srgbClr val="008000"/>
              </a:solidFill>
              <a:latin typeface="Arial"/>
              <a:cs typeface="Arial"/>
            </a:endParaRPr>
          </a:p>
        </p:txBody>
      </p:sp>
      <p:sp>
        <p:nvSpPr>
          <p:cNvPr id="42" name="Rectangle 41"/>
          <p:cNvSpPr/>
          <p:nvPr/>
        </p:nvSpPr>
        <p:spPr>
          <a:xfrm>
            <a:off x="7041988" y="5137560"/>
            <a:ext cx="1546931" cy="307777"/>
          </a:xfrm>
          <a:prstGeom prst="rect">
            <a:avLst/>
          </a:prstGeom>
          <a:solidFill>
            <a:schemeClr val="tx1"/>
          </a:solidFill>
        </p:spPr>
        <p:txBody>
          <a:bodyPr wrap="square">
            <a:spAutoFit/>
          </a:bodyPr>
          <a:lstStyle/>
          <a:p>
            <a:pPr marL="12700">
              <a:lnSpc>
                <a:spcPct val="100000"/>
              </a:lnSpc>
              <a:spcBef>
                <a:spcPts val="100"/>
              </a:spcBef>
            </a:pPr>
            <a:r>
              <a:rPr lang="en-US" sz="1400" dirty="0">
                <a:solidFill>
                  <a:srgbClr val="CCFFCC"/>
                </a:solidFill>
                <a:latin typeface="Courier New"/>
                <a:cs typeface="Courier New"/>
              </a:rPr>
              <a:t>$ </a:t>
            </a:r>
            <a:r>
              <a:rPr lang="en-US" altLang="zh-CN" sz="1400" dirty="0">
                <a:solidFill>
                  <a:srgbClr val="CCFFCC"/>
                </a:solidFill>
                <a:latin typeface="Courier New"/>
                <a:cs typeface="Courier New"/>
              </a:rPr>
              <a:t>35.2</a:t>
            </a:r>
            <a:r>
              <a:rPr lang="en-US" altLang="zh-CN" sz="1400" spc="-5" dirty="0">
                <a:solidFill>
                  <a:srgbClr val="CCFFCC"/>
                </a:solidFill>
                <a:latin typeface="Courier New"/>
                <a:cs typeface="Courier New"/>
              </a:rPr>
              <a:t>,</a:t>
            </a:r>
            <a:r>
              <a:rPr lang="zh-CN" altLang="en-US" sz="1400" spc="-5" dirty="0">
                <a:solidFill>
                  <a:srgbClr val="CCFFCC"/>
                </a:solidFill>
                <a:latin typeface="Courier New"/>
                <a:cs typeface="Courier New"/>
              </a:rPr>
              <a:t> </a:t>
            </a:r>
            <a:r>
              <a:rPr lang="en-US" altLang="zh-CN" sz="1400" spc="-5" dirty="0">
                <a:solidFill>
                  <a:srgbClr val="CCFFCC"/>
                </a:solidFill>
                <a:latin typeface="Courier New"/>
                <a:cs typeface="Courier New"/>
              </a:rPr>
              <a:t>-1.2</a:t>
            </a:r>
            <a:endParaRPr lang="en-US" sz="1400" dirty="0">
              <a:solidFill>
                <a:srgbClr val="CCFFCC"/>
              </a:solidFill>
              <a:latin typeface="Courier New"/>
              <a:cs typeface="Courier New"/>
            </a:endParaRPr>
          </a:p>
        </p:txBody>
      </p:sp>
      <p:sp>
        <p:nvSpPr>
          <p:cNvPr id="3" name="TextBox 2">
            <a:extLst>
              <a:ext uri="{FF2B5EF4-FFF2-40B4-BE49-F238E27FC236}">
                <a16:creationId xmlns:a16="http://schemas.microsoft.com/office/drawing/2014/main" id="{C5511749-D434-1F77-A6A1-A624C669F785}"/>
              </a:ext>
            </a:extLst>
          </p:cNvPr>
          <p:cNvSpPr txBox="1"/>
          <p:nvPr/>
        </p:nvSpPr>
        <p:spPr>
          <a:xfrm>
            <a:off x="6244046" y="3708641"/>
            <a:ext cx="2829141" cy="954107"/>
          </a:xfrm>
          <a:prstGeom prst="rect">
            <a:avLst/>
          </a:prstGeom>
          <a:solidFill>
            <a:srgbClr val="E6A20E"/>
          </a:solidFill>
          <a:ln>
            <a:solidFill>
              <a:schemeClr val="accent2"/>
            </a:solidFill>
          </a:ln>
        </p:spPr>
        <p:txBody>
          <a:bodyPr wrap="square" rtlCol="0">
            <a:spAutoFit/>
          </a:bodyPr>
          <a:lstStyle>
            <a:defPPr>
              <a:defRPr lang="en-US"/>
            </a:defPPr>
            <a:lvl1pPr>
              <a:defRPr sz="2000" u="sng">
                <a:latin typeface="Arial"/>
                <a:cs typeface="Arial"/>
              </a:defRPr>
            </a:lvl1pPr>
          </a:lstStyle>
          <a:p>
            <a:r>
              <a:rPr lang="en-US" altLang="zh-CN" sz="1400" u="none" dirty="0"/>
              <a:t>After assignment loc1 = loc2, the Object Location(40.7, -73.6) is unreachable and should be garbage</a:t>
            </a:r>
            <a:r>
              <a:rPr lang="en-GB" altLang="zh-CN" sz="1400" u="none" dirty="0"/>
              <a:t>-</a:t>
            </a:r>
            <a:r>
              <a:rPr lang="en-US" altLang="zh-CN" sz="1400" u="none" dirty="0"/>
              <a:t>collected.</a:t>
            </a:r>
            <a:endParaRPr lang="en-US" sz="1400" u="none" dirty="0"/>
          </a:p>
        </p:txBody>
      </p:sp>
    </p:spTree>
    <p:extLst>
      <p:ext uri="{BB962C8B-B14F-4D97-AF65-F5344CB8AC3E}">
        <p14:creationId xmlns:p14="http://schemas.microsoft.com/office/powerpoint/2010/main" val="26787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iterate type="lt">
                                    <p:tmPct val="0"/>
                                  </p:iterate>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dissolv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1" nodeType="clickEffect">
                                  <p:stCondLst>
                                    <p:cond delay="0"/>
                                  </p:stCondLst>
                                  <p:iterate type="lt">
                                    <p:tmPct val="4000"/>
                                  </p:iterate>
                                  <p:childTnLst>
                                    <p:set>
                                      <p:cBhvr override="childStyle">
                                        <p:cTn id="107" dur="500" fill="hold"/>
                                        <p:tgtEl>
                                          <p:spTgt spid="18"/>
                                        </p:tgtEl>
                                        <p:attrNameLst>
                                          <p:attrName>style.color</p:attrName>
                                        </p:attrNameLst>
                                      </p:cBhvr>
                                      <p:to>
                                        <p:clrVal>
                                          <a:schemeClr val="accent2"/>
                                        </p:clrVal>
                                      </p:to>
                                    </p:set>
                                    <p:set>
                                      <p:cBhvr>
                                        <p:cTn id="108" dur="500" fill="hold"/>
                                        <p:tgtEl>
                                          <p:spTgt spid="18"/>
                                        </p:tgtEl>
                                        <p:attrNameLst>
                                          <p:attrName>fillcolor</p:attrName>
                                        </p:attrNameLst>
                                      </p:cBhvr>
                                      <p:to>
                                        <p:clrVal>
                                          <a:schemeClr val="accent2"/>
                                        </p:clrVal>
                                      </p:to>
                                    </p:set>
                                    <p:set>
                                      <p:cBhvr>
                                        <p:cTn id="109" dur="500" fill="hold"/>
                                        <p:tgtEl>
                                          <p:spTgt spid="18"/>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dissolv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p:bldP spid="9" grpId="0" animBg="1"/>
      <p:bldP spid="10" grpId="0"/>
      <p:bldP spid="11" grpId="0" animBg="1"/>
      <p:bldP spid="12" grpId="0" animBg="1"/>
      <p:bldP spid="13" grpId="0" animBg="1"/>
      <p:bldP spid="14" grpId="0" animBg="1"/>
      <p:bldP spid="15" grpId="0"/>
      <p:bldP spid="16" grpId="0"/>
      <p:bldP spid="17" grpId="0" animBg="1"/>
      <p:bldP spid="18" grpId="0" animBg="1"/>
      <p:bldP spid="18" grpId="1" animBg="1"/>
      <p:bldP spid="19" grpId="0" animBg="1"/>
      <p:bldP spid="20" grpId="0"/>
      <p:bldP spid="21" grpId="0"/>
      <p:bldP spid="22" grpId="0"/>
      <p:bldP spid="23" grpId="0"/>
      <p:bldP spid="29" grpId="0" animBg="1"/>
      <p:bldP spid="30" grpId="0" animBg="1"/>
      <p:bldP spid="33" grpId="0" animBg="1"/>
      <p:bldP spid="34" grpId="0" animBg="1"/>
      <p:bldP spid="37" grpId="0" animBg="1"/>
      <p:bldP spid="41" grpId="0" animBg="1"/>
      <p:bldP spid="4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830997"/>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endParaRPr lang="en-US" sz="1600" dirty="0">
              <a:solidFill>
                <a:srgbClr val="FFC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6495689"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a:p>
            <a:pPr indent="-285750">
              <a:spcBef>
                <a:spcPts val="200"/>
              </a:spcBef>
              <a:spcAft>
                <a:spcPts val="200"/>
              </a:spcAft>
              <a:buClr>
                <a:schemeClr val="accent1"/>
              </a:buClr>
              <a:buFont typeface="Wingdings" pitchFamily="2" charset="2"/>
              <a:buChar char="§"/>
            </a:pPr>
            <a:r>
              <a:rPr lang="en-GB" sz="1600" dirty="0">
                <a:latin typeface="Arial" panose="020B0604020202020204" pitchFamily="34" charset="0"/>
                <a:cs typeface="Arial" panose="020B0604020202020204" pitchFamily="34" charset="0"/>
              </a:rPr>
              <a:t>Function </a:t>
            </a:r>
            <a:r>
              <a:rPr lang="en-GB" sz="1600" dirty="0" err="1">
                <a:latin typeface="Arial" panose="020B0604020202020204" pitchFamily="34" charset="0"/>
                <a:cs typeface="Arial" panose="020B0604020202020204" pitchFamily="34" charset="0"/>
              </a:rPr>
              <a:t>G.adj</a:t>
            </a:r>
            <a:r>
              <a:rPr lang="en-GB" sz="1600" dirty="0">
                <a:latin typeface="Arial" panose="020B0604020202020204" pitchFamily="34" charset="0"/>
                <a:cs typeface="Arial" panose="020B0604020202020204" pitchFamily="34" charset="0"/>
              </a:rPr>
              <a:t>(v) returns all </a:t>
            </a:r>
            <a:r>
              <a:rPr lang="en-GB" sz="1600" dirty="0" err="1">
                <a:latin typeface="Arial" panose="020B0604020202020204" pitchFamily="34" charset="0"/>
                <a:cs typeface="Arial" panose="020B0604020202020204" pitchFamily="34" charset="0"/>
              </a:rPr>
              <a:t>neighbors</a:t>
            </a:r>
            <a:r>
              <a:rPr lang="en-GB" sz="1600" dirty="0">
                <a:latin typeface="Arial" panose="020B0604020202020204" pitchFamily="34" charset="0"/>
                <a:cs typeface="Arial" panose="020B0604020202020204" pitchFamily="34" charset="0"/>
              </a:rPr>
              <a:t> in the edge arrow direction.</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a:t>
            </a:r>
            <a:r>
              <a:rPr lang="en-GB" dirty="0" err="1"/>
              <a:t>sortfor</a:t>
            </a:r>
            <a:r>
              <a:rPr lang="en-GB" dirty="0"/>
              <a:t> Directed Acyclic Graph (DAG) is a linear ordering of vertices such that for every directed edge u-v, vertex u comes before v in the ordering, i.e., all pair-wise precedence 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a:t>
            </a:r>
            <a:r>
              <a:rPr lang="en-GB" b="0" i="1" dirty="0" err="1">
                <a:solidFill>
                  <a:srgbClr val="273239"/>
                </a:solidFill>
                <a:effectLst/>
                <a:latin typeface="Nunito" pitchFamily="2" charset="0"/>
              </a:rPr>
              <a:t>sortis</a:t>
            </a:r>
            <a:r>
              <a:rPr lang="en-GB" b="0" i="1" dirty="0">
                <a:solidFill>
                  <a:srgbClr val="273239"/>
                </a:solidFill>
                <a:effectLst/>
                <a:latin typeface="Nunito" pitchFamily="2" charset="0"/>
              </a:rPr>
              <a:t>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a:xfrm>
            <a:off x="109330" y="274638"/>
            <a:ext cx="1719470" cy="1143000"/>
          </a:xfrm>
        </p:spPr>
        <p:txBody>
          <a:bodyPr>
            <a:noAutofit/>
          </a:bodyPr>
          <a:lstStyle/>
          <a:p>
            <a:r>
              <a:rPr lang="en-US" sz="2400" dirty="0"/>
              <a:t>Topological </a:t>
            </a:r>
            <a:r>
              <a:rPr lang="en-US" altLang="zh-CN" sz="2400" dirty="0"/>
              <a:t>S</a:t>
            </a:r>
            <a:r>
              <a:rPr lang="en-US" sz="2400" dirty="0"/>
              <a:t>ort Example</a:t>
            </a:r>
            <a:endParaRPr lang="en-SE" sz="2400" dirty="0"/>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Dependency resolution in package management systems.</a:t>
            </a:r>
          </a:p>
          <a:p>
            <a:r>
              <a:rPr lang="en-GB" dirty="0"/>
              <a:t>Determining the order of compilation in software build systems with </a:t>
            </a:r>
            <a:r>
              <a:rPr lang="en-GB" dirty="0" err="1"/>
              <a:t>Makefile</a:t>
            </a:r>
            <a:endParaRPr lang="en-GB" dirty="0"/>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D8A4-5C51-37C7-6044-E6B7C2827022}"/>
              </a:ext>
            </a:extLst>
          </p:cNvPr>
          <p:cNvSpPr>
            <a:spLocks noGrp="1"/>
          </p:cNvSpPr>
          <p:nvPr>
            <p:ph type="title"/>
          </p:nvPr>
        </p:nvSpPr>
        <p:spPr/>
        <p:txBody>
          <a:bodyPr>
            <a:normAutofit fontScale="90000"/>
          </a:bodyPr>
          <a:lstStyle/>
          <a:p>
            <a:r>
              <a:rPr lang="en-GB" dirty="0"/>
              <a:t>Topological Sort by DFS Post-Order Traversal</a:t>
            </a:r>
            <a:endParaRPr lang="en-SE" dirty="0"/>
          </a:p>
        </p:txBody>
      </p:sp>
      <p:sp>
        <p:nvSpPr>
          <p:cNvPr id="3" name="Content Placeholder 2">
            <a:extLst>
              <a:ext uri="{FF2B5EF4-FFF2-40B4-BE49-F238E27FC236}">
                <a16:creationId xmlns:a16="http://schemas.microsoft.com/office/drawing/2014/main" id="{E238853F-7A5D-8B3D-293B-DD8DE663D059}"/>
              </a:ext>
            </a:extLst>
          </p:cNvPr>
          <p:cNvSpPr>
            <a:spLocks noGrp="1"/>
          </p:cNvSpPr>
          <p:nvPr>
            <p:ph idx="1"/>
          </p:nvPr>
        </p:nvSpPr>
        <p:spPr/>
        <p:txBody>
          <a:bodyPr/>
          <a:lstStyle/>
          <a:p>
            <a:r>
              <a:rPr lang="en-US" sz="2400" dirty="0"/>
              <a:t>Perform DFS Post-Order Traversal starting from a node with no incoming edges to get an ordered list of nodes, then reverse the node order to get a Topological Sort</a:t>
            </a:r>
          </a:p>
          <a:p>
            <a:pPr lvl="1"/>
            <a:r>
              <a:rPr lang="en-US" dirty="0"/>
              <a:t>Upon finishing traversal starting from one node, restart from another unvisited node with no incoming edges</a:t>
            </a:r>
          </a:p>
          <a:p>
            <a:pPr lvl="1"/>
            <a:r>
              <a:rPr lang="en-US" dirty="0"/>
              <a:t>This results in one of multiple possible Topological Sorts</a:t>
            </a:r>
          </a:p>
          <a:p>
            <a:r>
              <a:rPr lang="en-US" dirty="0"/>
              <a:t>Intuition: DFS Post-Order Traversal outputs nodes from the deepest (furthest away from the starting node) to the starting mode, hence the reverse order is a  Topological Sort</a:t>
            </a:r>
            <a:endParaRPr lang="en-SE" dirty="0"/>
          </a:p>
        </p:txBody>
      </p:sp>
    </p:spTree>
    <p:extLst>
      <p:ext uri="{BB962C8B-B14F-4D97-AF65-F5344CB8AC3E}">
        <p14:creationId xmlns:p14="http://schemas.microsoft.com/office/powerpoint/2010/main" val="3259088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Example</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
        <p:nvSpPr>
          <p:cNvPr id="86" name="object 42">
            <a:extLst>
              <a:ext uri="{FF2B5EF4-FFF2-40B4-BE49-F238E27FC236}">
                <a16:creationId xmlns:a16="http://schemas.microsoft.com/office/drawing/2014/main" id="{E838F235-05CE-5891-9B26-D72A09D0D984}"/>
              </a:ext>
            </a:extLst>
          </p:cNvPr>
          <p:cNvSpPr/>
          <p:nvPr/>
        </p:nvSpPr>
        <p:spPr>
          <a:xfrm>
            <a:off x="742288" y="2612484"/>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dirty="0"/>
          </a:p>
        </p:txBody>
      </p:sp>
      <p:sp>
        <p:nvSpPr>
          <p:cNvPr id="88" name="object 47">
            <a:extLst>
              <a:ext uri="{FF2B5EF4-FFF2-40B4-BE49-F238E27FC236}">
                <a16:creationId xmlns:a16="http://schemas.microsoft.com/office/drawing/2014/main" id="{2CED89D6-20C4-3259-6BD7-BD38F607EFCC}"/>
              </a:ext>
            </a:extLst>
          </p:cNvPr>
          <p:cNvSpPr txBox="1"/>
          <p:nvPr/>
        </p:nvSpPr>
        <p:spPr>
          <a:xfrm>
            <a:off x="876304" y="2705327"/>
            <a:ext cx="119658" cy="203814"/>
          </a:xfrm>
          <a:prstGeom prst="rect">
            <a:avLst/>
          </a:prstGeom>
        </p:spPr>
        <p:txBody>
          <a:bodyPr vert="horz" wrap="square" lIns="0" tIns="8930" rIns="0" bIns="0" rtlCol="0">
            <a:spAutoFit/>
          </a:bodyPr>
          <a:lstStyle/>
          <a:p>
            <a:pPr marL="8929">
              <a:spcBef>
                <a:spcPts val="70"/>
              </a:spcBef>
            </a:pPr>
            <a:r>
              <a:rPr lang="en-GB" sz="1266" spc="137" dirty="0">
                <a:latin typeface="Trebuchet MS"/>
                <a:cs typeface="Trebuchet MS"/>
              </a:rPr>
              <a:t>0</a:t>
            </a:r>
            <a:endParaRPr sz="1266" dirty="0">
              <a:latin typeface="Trebuchet MS"/>
              <a:cs typeface="Trebuchet MS"/>
            </a:endParaRPr>
          </a:p>
        </p:txBody>
      </p: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86"/>
                                        </p:tgtEl>
                                        <p:attrNameLst>
                                          <p:attrName>style.visibility</p:attrName>
                                        </p:attrNameLst>
                                      </p:cBhvr>
                                      <p:to>
                                        <p:strVal val="visible"/>
                                      </p:to>
                                    </p:set>
                                    <p:animEffect transition="in" filter="dissolve">
                                      <p:cBhvr>
                                        <p:cTn id="468" dur="500"/>
                                        <p:tgtEl>
                                          <p:spTgt spid="86"/>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mph" presetSubtype="2" fill="hold" nodeType="clickEffect">
                                  <p:stCondLst>
                                    <p:cond delay="0"/>
                                  </p:stCondLst>
                                  <p:childTnLst>
                                    <p:animClr clrSpc="rgb" dir="cw">
                                      <p:cBhvr>
                                        <p:cTn id="472" dur="2000" fill="hold"/>
                                        <p:tgtEl>
                                          <p:spTgt spid="86"/>
                                        </p:tgtEl>
                                        <p:attrNameLst>
                                          <p:attrName>fillcolor</p:attrName>
                                        </p:attrNameLst>
                                      </p:cBhvr>
                                      <p:to>
                                        <a:schemeClr val="accent2"/>
                                      </p:to>
                                    </p:animClr>
                                    <p:set>
                                      <p:cBhvr>
                                        <p:cTn id="473" dur="2000" fill="hold"/>
                                        <p:tgtEl>
                                          <p:spTgt spid="86"/>
                                        </p:tgtEl>
                                        <p:attrNameLst>
                                          <p:attrName>fill.type</p:attrName>
                                        </p:attrNameLst>
                                      </p:cBhvr>
                                      <p:to>
                                        <p:strVal val="solid"/>
                                      </p:to>
                                    </p:set>
                                    <p:set>
                                      <p:cBhvr>
                                        <p:cTn id="474" dur="2000" fill="hold"/>
                                        <p:tgtEl>
                                          <p:spTgt spid="86"/>
                                        </p:tgtEl>
                                        <p:attrNameLst>
                                          <p:attrName>fill.on</p:attrName>
                                        </p:attrNameLst>
                                      </p:cBhvr>
                                      <p:to>
                                        <p:strVal val="true"/>
                                      </p:to>
                                    </p:set>
                                  </p:childTnLst>
                                </p:cTn>
                              </p:par>
                            </p:childTnLst>
                          </p:cTn>
                        </p:par>
                      </p:childTnLst>
                    </p:cTn>
                  </p:par>
                  <p:par>
                    <p:cTn id="475" fill="hold">
                      <p:stCondLst>
                        <p:cond delay="indefinite"/>
                      </p:stCondLst>
                      <p:childTnLst>
                        <p:par>
                          <p:cTn id="476" fill="hold">
                            <p:stCondLst>
                              <p:cond delay="0"/>
                            </p:stCondLst>
                            <p:childTnLst>
                              <p:par>
                                <p:cTn id="477" presetID="9" presetClass="entr" presetSubtype="0" fill="hold" nodeType="clickEffect">
                                  <p:stCondLst>
                                    <p:cond delay="0"/>
                                  </p:stCondLst>
                                  <p:childTnLst>
                                    <p:set>
                                      <p:cBhvr>
                                        <p:cTn id="478" dur="1" fill="hold">
                                          <p:stCondLst>
                                            <p:cond delay="0"/>
                                          </p:stCondLst>
                                        </p:cTn>
                                        <p:tgtEl>
                                          <p:spTgt spid="87">
                                            <p:txEl>
                                              <p:pRg st="10" end="10"/>
                                            </p:txEl>
                                          </p:spTgt>
                                        </p:tgtEl>
                                        <p:attrNameLst>
                                          <p:attrName>style.visibility</p:attrName>
                                        </p:attrNameLst>
                                      </p:cBhvr>
                                      <p:to>
                                        <p:strVal val="visible"/>
                                      </p:to>
                                    </p:set>
                                    <p:animEffect transition="in" filter="dissolve">
                                      <p:cBhvr>
                                        <p:cTn id="479" dur="500"/>
                                        <p:tgtEl>
                                          <p:spTgt spid="87">
                                            <p:txEl>
                                              <p:pRg st="10" end="10"/>
                                            </p:txEl>
                                          </p:spTgt>
                                        </p:tgtEl>
                                      </p:cBhvr>
                                    </p:animEffec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160"/>
                                        </p:tgtEl>
                                        <p:attrNameLst>
                                          <p:attrName>style.visibility</p:attrName>
                                        </p:attrNameLst>
                                      </p:cBhvr>
                                      <p:to>
                                        <p:strVal val="visible"/>
                                      </p:to>
                                    </p:set>
                                    <p:animEffect transition="in" filter="dissolve">
                                      <p:cBhvr>
                                        <p:cTn id="484" dur="500"/>
                                        <p:tgtEl>
                                          <p:spTgt spid="160"/>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88"/>
                                        </p:tgtEl>
                                        <p:attrNameLst>
                                          <p:attrName>style.visibility</p:attrName>
                                        </p:attrNameLst>
                                      </p:cBhvr>
                                      <p:to>
                                        <p:strVal val="visible"/>
                                      </p:to>
                                    </p:set>
                                    <p:animEffect transition="in" filter="dissolve">
                                      <p:cBhvr>
                                        <p:cTn id="487" dur="500"/>
                                        <p:tgtEl>
                                          <p:spTgt spid="88"/>
                                        </p:tgtEl>
                                      </p:cBhvr>
                                    </p:animEffect>
                                  </p:childTnLst>
                                </p:cTn>
                              </p:par>
                            </p:childTnLst>
                          </p:cTn>
                        </p:par>
                      </p:childTnLst>
                    </p:cTn>
                  </p:par>
                  <p:par>
                    <p:cTn id="488" fill="hold">
                      <p:stCondLst>
                        <p:cond delay="indefinite"/>
                      </p:stCondLst>
                      <p:childTnLst>
                        <p:par>
                          <p:cTn id="489" fill="hold">
                            <p:stCondLst>
                              <p:cond delay="0"/>
                            </p:stCondLst>
                            <p:childTnLst>
                              <p:par>
                                <p:cTn id="490" presetID="9" presetClass="entr" presetSubtype="0" fill="hold" nodeType="clickEffect">
                                  <p:stCondLst>
                                    <p:cond delay="0"/>
                                  </p:stCondLst>
                                  <p:childTnLst>
                                    <p:set>
                                      <p:cBhvr>
                                        <p:cTn id="491" dur="1" fill="hold">
                                          <p:stCondLst>
                                            <p:cond delay="0"/>
                                          </p:stCondLst>
                                        </p:cTn>
                                        <p:tgtEl>
                                          <p:spTgt spid="87">
                                            <p:txEl>
                                              <p:pRg st="11" end="11"/>
                                            </p:txEl>
                                          </p:spTgt>
                                        </p:tgtEl>
                                        <p:attrNameLst>
                                          <p:attrName>style.visibility</p:attrName>
                                        </p:attrNameLst>
                                      </p:cBhvr>
                                      <p:to>
                                        <p:strVal val="visible"/>
                                      </p:to>
                                    </p:set>
                                    <p:animEffect transition="in" filter="dissolve">
                                      <p:cBhvr>
                                        <p:cTn id="492" dur="500"/>
                                        <p:tgtEl>
                                          <p:spTgt spid="87">
                                            <p:txEl>
                                              <p:pRg st="11" end="11"/>
                                            </p:txEl>
                                          </p:spTgt>
                                        </p:tgtEl>
                                      </p:cBhvr>
                                    </p:animEffect>
                                  </p:childTnLst>
                                </p:cTn>
                              </p:par>
                            </p:childTnLst>
                          </p:cTn>
                        </p:par>
                      </p:childTnLst>
                    </p:cTn>
                  </p:par>
                  <p:par>
                    <p:cTn id="493" fill="hold">
                      <p:stCondLst>
                        <p:cond delay="indefinite"/>
                      </p:stCondLst>
                      <p:childTnLst>
                        <p:par>
                          <p:cTn id="494" fill="hold">
                            <p:stCondLst>
                              <p:cond delay="0"/>
                            </p:stCondLst>
                            <p:childTnLst>
                              <p:par>
                                <p:cTn id="495" presetID="9" presetClass="entr" presetSubtype="0" fill="hold" nodeType="clickEffect">
                                  <p:stCondLst>
                                    <p:cond delay="0"/>
                                  </p:stCondLst>
                                  <p:childTnLst>
                                    <p:set>
                                      <p:cBhvr>
                                        <p:cTn id="496" dur="1" fill="hold">
                                          <p:stCondLst>
                                            <p:cond delay="0"/>
                                          </p:stCondLst>
                                        </p:cTn>
                                        <p:tgtEl>
                                          <p:spTgt spid="87">
                                            <p:txEl>
                                              <p:pRg st="12" end="12"/>
                                            </p:txEl>
                                          </p:spTgt>
                                        </p:tgtEl>
                                        <p:attrNameLst>
                                          <p:attrName>style.visibility</p:attrName>
                                        </p:attrNameLst>
                                      </p:cBhvr>
                                      <p:to>
                                        <p:strVal val="visible"/>
                                      </p:to>
                                    </p:set>
                                    <p:animEffect transition="in" filter="dissolve">
                                      <p:cBhvr>
                                        <p:cTn id="497" dur="500"/>
                                        <p:tgtEl>
                                          <p:spTgt spid="87">
                                            <p:txEl>
                                              <p:pRg st="12" end="12"/>
                                            </p:txEl>
                                          </p:spTgt>
                                        </p:tgtEl>
                                      </p:cBhvr>
                                    </p:animEffect>
                                  </p:childTnLst>
                                </p:cTn>
                              </p:par>
                            </p:childTnLst>
                          </p:cTn>
                        </p:par>
                      </p:childTnLst>
                    </p:cTn>
                  </p:par>
                  <p:par>
                    <p:cTn id="498" fill="hold">
                      <p:stCondLst>
                        <p:cond delay="indefinite"/>
                      </p:stCondLst>
                      <p:childTnLst>
                        <p:par>
                          <p:cTn id="499" fill="hold">
                            <p:stCondLst>
                              <p:cond delay="0"/>
                            </p:stCondLst>
                            <p:childTnLst>
                              <p:par>
                                <p:cTn id="500" presetID="1" presetClass="emph" presetSubtype="2" fill="hold" nodeType="clickEffect">
                                  <p:stCondLst>
                                    <p:cond delay="0"/>
                                  </p:stCondLst>
                                  <p:childTnLst>
                                    <p:animClr clrSpc="rgb" dir="cw">
                                      <p:cBhvr>
                                        <p:cTn id="501" dur="2000" fill="hold"/>
                                        <p:tgtEl>
                                          <p:spTgt spid="60"/>
                                        </p:tgtEl>
                                        <p:attrNameLst>
                                          <p:attrName>fillcolor</p:attrName>
                                        </p:attrNameLst>
                                      </p:cBhvr>
                                      <p:to>
                                        <a:schemeClr val="accent2"/>
                                      </p:to>
                                    </p:animClr>
                                    <p:set>
                                      <p:cBhvr>
                                        <p:cTn id="502" dur="2000" fill="hold"/>
                                        <p:tgtEl>
                                          <p:spTgt spid="60"/>
                                        </p:tgtEl>
                                        <p:attrNameLst>
                                          <p:attrName>fill.type</p:attrName>
                                        </p:attrNameLst>
                                      </p:cBhvr>
                                      <p:to>
                                        <p:strVal val="solid"/>
                                      </p:to>
                                    </p:set>
                                    <p:set>
                                      <p:cBhvr>
                                        <p:cTn id="503" dur="2000" fill="hold"/>
                                        <p:tgtEl>
                                          <p:spTgt spid="60"/>
                                        </p:tgtEl>
                                        <p:attrNameLst>
                                          <p:attrName>fill.on</p:attrName>
                                        </p:attrNameLst>
                                      </p:cBhvr>
                                      <p:to>
                                        <p:strVal val="true"/>
                                      </p:to>
                                    </p:set>
                                  </p:childTnLst>
                                </p:cTn>
                              </p:par>
                            </p:childTnLst>
                          </p:cTn>
                        </p:par>
                      </p:childTnLst>
                    </p:cTn>
                  </p:par>
                  <p:par>
                    <p:cTn id="504" fill="hold">
                      <p:stCondLst>
                        <p:cond delay="indefinite"/>
                      </p:stCondLst>
                      <p:childTnLst>
                        <p:par>
                          <p:cTn id="505" fill="hold">
                            <p:stCondLst>
                              <p:cond delay="0"/>
                            </p:stCondLst>
                            <p:childTnLst>
                              <p:par>
                                <p:cTn id="506" presetID="9" presetClass="entr" presetSubtype="0" fill="hold" nodeType="clickEffect">
                                  <p:stCondLst>
                                    <p:cond delay="0"/>
                                  </p:stCondLst>
                                  <p:childTnLst>
                                    <p:set>
                                      <p:cBhvr>
                                        <p:cTn id="507" dur="1" fill="hold">
                                          <p:stCondLst>
                                            <p:cond delay="0"/>
                                          </p:stCondLst>
                                        </p:cTn>
                                        <p:tgtEl>
                                          <p:spTgt spid="87">
                                            <p:txEl>
                                              <p:pRg st="13" end="13"/>
                                            </p:txEl>
                                          </p:spTgt>
                                        </p:tgtEl>
                                        <p:attrNameLst>
                                          <p:attrName>style.visibility</p:attrName>
                                        </p:attrNameLst>
                                      </p:cBhvr>
                                      <p:to>
                                        <p:strVal val="visible"/>
                                      </p:to>
                                    </p:set>
                                    <p:animEffect transition="in" filter="dissolve">
                                      <p:cBhvr>
                                        <p:cTn id="508" dur="500"/>
                                        <p:tgtEl>
                                          <p:spTgt spid="87">
                                            <p:txEl>
                                              <p:pRg st="13" end="13"/>
                                            </p:txEl>
                                          </p:spTgt>
                                        </p:tgtEl>
                                      </p:cBhvr>
                                    </p:animEffect>
                                  </p:childTnLst>
                                </p:cTn>
                              </p:par>
                            </p:childTnLst>
                          </p:cTn>
                        </p:par>
                      </p:childTnLst>
                    </p:cTn>
                  </p:par>
                  <p:par>
                    <p:cTn id="509" fill="hold">
                      <p:stCondLst>
                        <p:cond delay="indefinite"/>
                      </p:stCondLst>
                      <p:childTnLst>
                        <p:par>
                          <p:cTn id="510" fill="hold">
                            <p:stCondLst>
                              <p:cond delay="0"/>
                            </p:stCondLst>
                            <p:childTnLst>
                              <p:par>
                                <p:cTn id="511" presetID="9" presetClass="entr" presetSubtype="0" fill="hold" nodeType="clickEffect">
                                  <p:stCondLst>
                                    <p:cond delay="0"/>
                                  </p:stCondLst>
                                  <p:childTnLst>
                                    <p:set>
                                      <p:cBhvr>
                                        <p:cTn id="512" dur="1" fill="hold">
                                          <p:stCondLst>
                                            <p:cond delay="0"/>
                                          </p:stCondLst>
                                        </p:cTn>
                                        <p:tgtEl>
                                          <p:spTgt spid="118"/>
                                        </p:tgtEl>
                                        <p:attrNameLst>
                                          <p:attrName>style.visibility</p:attrName>
                                        </p:attrNameLst>
                                      </p:cBhvr>
                                      <p:to>
                                        <p:strVal val="visible"/>
                                      </p:to>
                                    </p:set>
                                    <p:animEffect transition="in" filter="dissolve">
                                      <p:cBhvr>
                                        <p:cTn id="513" dur="500"/>
                                        <p:tgtEl>
                                          <p:spTgt spid="118"/>
                                        </p:tgtEl>
                                      </p:cBhvr>
                                    </p:animEffec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grpId="0" nodeType="clickEffect">
                                  <p:stCondLst>
                                    <p:cond delay="0"/>
                                  </p:stCondLst>
                                  <p:childTnLst>
                                    <p:set>
                                      <p:cBhvr>
                                        <p:cTn id="517" dur="1" fill="hold">
                                          <p:stCondLst>
                                            <p:cond delay="0"/>
                                          </p:stCondLst>
                                        </p:cTn>
                                        <p:tgtEl>
                                          <p:spTgt spid="114"/>
                                        </p:tgtEl>
                                        <p:attrNameLst>
                                          <p:attrName>style.visibility</p:attrName>
                                        </p:attrNameLst>
                                      </p:cBhvr>
                                      <p:to>
                                        <p:strVal val="visible"/>
                                      </p:to>
                                    </p:set>
                                    <p:animEffect transition="in" filter="dissolve">
                                      <p:cBhvr>
                                        <p:cTn id="518" dur="500"/>
                                        <p:tgtEl>
                                          <p:spTgt spid="114"/>
                                        </p:tgtEl>
                                      </p:cBhvr>
                                    </p:animEffec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87">
                                            <p:txEl>
                                              <p:pRg st="14" end="14"/>
                                            </p:txEl>
                                          </p:spTgt>
                                        </p:tgtEl>
                                        <p:attrNameLst>
                                          <p:attrName>style.visibility</p:attrName>
                                        </p:attrNameLst>
                                      </p:cBhvr>
                                      <p:to>
                                        <p:strVal val="visible"/>
                                      </p:to>
                                    </p:set>
                                    <p:animEffect transition="in" filter="dissolve">
                                      <p:cBhvr>
                                        <p:cTn id="523" dur="500"/>
                                        <p:tgtEl>
                                          <p:spTgt spid="87">
                                            <p:txEl>
                                              <p:pRg st="14" end="14"/>
                                            </p:txEl>
                                          </p:spTgt>
                                        </p:tgtEl>
                                      </p:cBhvr>
                                    </p:animEffect>
                                  </p:childTnLst>
                                </p:cTn>
                              </p:par>
                            </p:childTnLst>
                          </p:cTn>
                        </p:par>
                      </p:childTnLst>
                    </p:cTn>
                  </p:par>
                  <p:par>
                    <p:cTn id="524" fill="hold">
                      <p:stCondLst>
                        <p:cond delay="indefinite"/>
                      </p:stCondLst>
                      <p:childTnLst>
                        <p:par>
                          <p:cTn id="525" fill="hold">
                            <p:stCondLst>
                              <p:cond delay="0"/>
                            </p:stCondLst>
                            <p:childTnLst>
                              <p:par>
                                <p:cTn id="526" presetID="9" presetClass="entr" presetSubtype="0" fill="hold" nodeType="clickEffect">
                                  <p:stCondLst>
                                    <p:cond delay="0"/>
                                  </p:stCondLst>
                                  <p:childTnLst>
                                    <p:set>
                                      <p:cBhvr>
                                        <p:cTn id="527" dur="1" fill="hold">
                                          <p:stCondLst>
                                            <p:cond delay="0"/>
                                          </p:stCondLst>
                                        </p:cTn>
                                        <p:tgtEl>
                                          <p:spTgt spid="87">
                                            <p:txEl>
                                              <p:pRg st="15" end="15"/>
                                            </p:txEl>
                                          </p:spTgt>
                                        </p:tgtEl>
                                        <p:attrNameLst>
                                          <p:attrName>style.visibility</p:attrName>
                                        </p:attrNameLst>
                                      </p:cBhvr>
                                      <p:to>
                                        <p:strVal val="visible"/>
                                      </p:to>
                                    </p:set>
                                    <p:animEffect transition="in" filter="dissolve">
                                      <p:cBhvr>
                                        <p:cTn id="528" dur="500"/>
                                        <p:tgtEl>
                                          <p:spTgt spid="87">
                                            <p:txEl>
                                              <p:pRg st="15" end="15"/>
                                            </p:txEl>
                                          </p:spTgt>
                                        </p:tgtEl>
                                      </p:cBhvr>
                                    </p:animEffect>
                                  </p:childTnLst>
                                </p:cTn>
                              </p:par>
                            </p:childTnLst>
                          </p:cTn>
                        </p:par>
                      </p:childTnLst>
                    </p:cTn>
                  </p:par>
                  <p:par>
                    <p:cTn id="529" fill="hold">
                      <p:stCondLst>
                        <p:cond delay="indefinite"/>
                      </p:stCondLst>
                      <p:childTnLst>
                        <p:par>
                          <p:cTn id="530" fill="hold">
                            <p:stCondLst>
                              <p:cond delay="0"/>
                            </p:stCondLst>
                            <p:childTnLst>
                              <p:par>
                                <p:cTn id="531" presetID="9" presetClass="entr" presetSubtype="0" fill="hold" nodeType="clickEffect">
                                  <p:stCondLst>
                                    <p:cond delay="0"/>
                                  </p:stCondLst>
                                  <p:childTnLst>
                                    <p:set>
                                      <p:cBhvr>
                                        <p:cTn id="532" dur="1" fill="hold">
                                          <p:stCondLst>
                                            <p:cond delay="0"/>
                                          </p:stCondLst>
                                        </p:cTn>
                                        <p:tgtEl>
                                          <p:spTgt spid="87">
                                            <p:txEl>
                                              <p:pRg st="16" end="16"/>
                                            </p:txEl>
                                          </p:spTgt>
                                        </p:tgtEl>
                                        <p:attrNameLst>
                                          <p:attrName>style.visibility</p:attrName>
                                        </p:attrNameLst>
                                      </p:cBhvr>
                                      <p:to>
                                        <p:strVal val="visible"/>
                                      </p:to>
                                    </p:set>
                                    <p:animEffect transition="in" filter="dissolve">
                                      <p:cBhvr>
                                        <p:cTn id="533" dur="500"/>
                                        <p:tgtEl>
                                          <p:spTgt spid="87">
                                            <p:txEl>
                                              <p:pRg st="16" end="16"/>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7" presetClass="emph" presetSubtype="2" fill="hold" nodeType="clickEffect">
                                  <p:stCondLst>
                                    <p:cond delay="0"/>
                                  </p:stCondLst>
                                  <p:childTnLst>
                                    <p:animClr clrSpc="rgb" dir="cw">
                                      <p:cBhvr>
                                        <p:cTn id="537" dur="2000" fill="hold"/>
                                        <p:tgtEl>
                                          <p:spTgt spid="75"/>
                                        </p:tgtEl>
                                        <p:attrNameLst>
                                          <p:attrName>stroke.color</p:attrName>
                                        </p:attrNameLst>
                                      </p:cBhvr>
                                      <p:to>
                                        <a:schemeClr val="accent2"/>
                                      </p:to>
                                    </p:animClr>
                                    <p:set>
                                      <p:cBhvr>
                                        <p:cTn id="538" dur="2000" fill="hold"/>
                                        <p:tgtEl>
                                          <p:spTgt spid="75"/>
                                        </p:tgtEl>
                                        <p:attrNameLst>
                                          <p:attrName>stroke.on</p:attrName>
                                        </p:attrNameLst>
                                      </p:cBhvr>
                                      <p:to>
                                        <p:strVal val="true"/>
                                      </p:to>
                                    </p:set>
                                  </p:childTnLst>
                                </p:cTn>
                              </p:par>
                              <p:par>
                                <p:cTn id="539" presetID="1" presetClass="emph" presetSubtype="2" fill="hold" nodeType="withEffect">
                                  <p:stCondLst>
                                    <p:cond delay="0"/>
                                  </p:stCondLst>
                                  <p:childTnLst>
                                    <p:animClr clrSpc="rgb" dir="cw">
                                      <p:cBhvr>
                                        <p:cTn id="540" dur="2000" fill="hold"/>
                                        <p:tgtEl>
                                          <p:spTgt spid="76"/>
                                        </p:tgtEl>
                                        <p:attrNameLst>
                                          <p:attrName>fillcolor</p:attrName>
                                        </p:attrNameLst>
                                      </p:cBhvr>
                                      <p:to>
                                        <a:schemeClr val="accent2"/>
                                      </p:to>
                                    </p:animClr>
                                    <p:set>
                                      <p:cBhvr>
                                        <p:cTn id="541" dur="2000" fill="hold"/>
                                        <p:tgtEl>
                                          <p:spTgt spid="76"/>
                                        </p:tgtEl>
                                        <p:attrNameLst>
                                          <p:attrName>fill.type</p:attrName>
                                        </p:attrNameLst>
                                      </p:cBhvr>
                                      <p:to>
                                        <p:strVal val="solid"/>
                                      </p:to>
                                    </p:set>
                                    <p:set>
                                      <p:cBhvr>
                                        <p:cTn id="542" dur="2000" fill="hold"/>
                                        <p:tgtEl>
                                          <p:spTgt spid="76"/>
                                        </p:tgtEl>
                                        <p:attrNameLst>
                                          <p:attrName>fill.on</p:attrName>
                                        </p:attrNameLst>
                                      </p:cBhvr>
                                      <p:to>
                                        <p:strVal val="true"/>
                                      </p:to>
                                    </p:se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2000" fill="hold"/>
                                        <p:tgtEl>
                                          <p:spTgt spid="58"/>
                                        </p:tgtEl>
                                        <p:attrNameLst>
                                          <p:attrName>fillcolor</p:attrName>
                                        </p:attrNameLst>
                                      </p:cBhvr>
                                      <p:to>
                                        <a:schemeClr val="accent2"/>
                                      </p:to>
                                    </p:animClr>
                                    <p:set>
                                      <p:cBhvr>
                                        <p:cTn id="547" dur="2000" fill="hold"/>
                                        <p:tgtEl>
                                          <p:spTgt spid="58"/>
                                        </p:tgtEl>
                                        <p:attrNameLst>
                                          <p:attrName>fill.type</p:attrName>
                                        </p:attrNameLst>
                                      </p:cBhvr>
                                      <p:to>
                                        <p:strVal val="solid"/>
                                      </p:to>
                                    </p:set>
                                    <p:set>
                                      <p:cBhvr>
                                        <p:cTn id="548" dur="2000" fill="hold"/>
                                        <p:tgtEl>
                                          <p:spTgt spid="58"/>
                                        </p:tgtEl>
                                        <p:attrNameLst>
                                          <p:attrName>fill.on</p:attrName>
                                        </p:attrNameLst>
                                      </p:cBhvr>
                                      <p:to>
                                        <p:strVal val="true"/>
                                      </p:to>
                                    </p:se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nodeType="clickEffect">
                                  <p:stCondLst>
                                    <p:cond delay="0"/>
                                  </p:stCondLst>
                                  <p:childTnLst>
                                    <p:set>
                                      <p:cBhvr>
                                        <p:cTn id="552" dur="1" fill="hold">
                                          <p:stCondLst>
                                            <p:cond delay="0"/>
                                          </p:stCondLst>
                                        </p:cTn>
                                        <p:tgtEl>
                                          <p:spTgt spid="87">
                                            <p:txEl>
                                              <p:pRg st="17" end="17"/>
                                            </p:txEl>
                                          </p:spTgt>
                                        </p:tgtEl>
                                        <p:attrNameLst>
                                          <p:attrName>style.visibility</p:attrName>
                                        </p:attrNameLst>
                                      </p:cBhvr>
                                      <p:to>
                                        <p:strVal val="visible"/>
                                      </p:to>
                                    </p:set>
                                    <p:animEffect transition="in" filter="dissolve">
                                      <p:cBhvr>
                                        <p:cTn id="553" dur="500"/>
                                        <p:tgtEl>
                                          <p:spTgt spid="87">
                                            <p:txEl>
                                              <p:pRg st="17" end="17"/>
                                            </p:txEl>
                                          </p:spTgt>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nodeType="clickEffect">
                                  <p:stCondLst>
                                    <p:cond delay="0"/>
                                  </p:stCondLst>
                                  <p:childTnLst>
                                    <p:set>
                                      <p:cBhvr>
                                        <p:cTn id="557" dur="1" fill="hold">
                                          <p:stCondLst>
                                            <p:cond delay="0"/>
                                          </p:stCondLst>
                                        </p:cTn>
                                        <p:tgtEl>
                                          <p:spTgt spid="121"/>
                                        </p:tgtEl>
                                        <p:attrNameLst>
                                          <p:attrName>style.visibility</p:attrName>
                                        </p:attrNameLst>
                                      </p:cBhvr>
                                      <p:to>
                                        <p:strVal val="visible"/>
                                      </p:to>
                                    </p:set>
                                    <p:animEffect transition="in" filter="dissolve">
                                      <p:cBhvr>
                                        <p:cTn id="558" dur="500"/>
                                        <p:tgtEl>
                                          <p:spTgt spid="121"/>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102"/>
                                        </p:tgtEl>
                                        <p:attrNameLst>
                                          <p:attrName>style.visibility</p:attrName>
                                        </p:attrNameLst>
                                      </p:cBhvr>
                                      <p:to>
                                        <p:strVal val="visible"/>
                                      </p:to>
                                    </p:set>
                                    <p:animEffect transition="in" filter="dissolve">
                                      <p:cBhvr>
                                        <p:cTn id="563" dur="500"/>
                                        <p:tgtEl>
                                          <p:spTgt spid="102"/>
                                        </p:tgtEl>
                                      </p:cBhvr>
                                    </p:animEffect>
                                  </p:childTnLst>
                                </p:cTn>
                              </p:par>
                            </p:childTnLst>
                          </p:cTn>
                        </p:par>
                      </p:childTnLst>
                    </p:cTn>
                  </p:par>
                  <p:par>
                    <p:cTn id="564" fill="hold">
                      <p:stCondLst>
                        <p:cond delay="indefinite"/>
                      </p:stCondLst>
                      <p:childTnLst>
                        <p:par>
                          <p:cTn id="565" fill="hold">
                            <p:stCondLst>
                              <p:cond delay="0"/>
                            </p:stCondLst>
                            <p:childTnLst>
                              <p:par>
                                <p:cTn id="566" presetID="9" presetClass="entr" presetSubtype="0" fill="hold" nodeType="clickEffect">
                                  <p:stCondLst>
                                    <p:cond delay="0"/>
                                  </p:stCondLst>
                                  <p:childTnLst>
                                    <p:set>
                                      <p:cBhvr>
                                        <p:cTn id="567" dur="1" fill="hold">
                                          <p:stCondLst>
                                            <p:cond delay="0"/>
                                          </p:stCondLst>
                                        </p:cTn>
                                        <p:tgtEl>
                                          <p:spTgt spid="87">
                                            <p:txEl>
                                              <p:pRg st="18" end="18"/>
                                            </p:txEl>
                                          </p:spTgt>
                                        </p:tgtEl>
                                        <p:attrNameLst>
                                          <p:attrName>style.visibility</p:attrName>
                                        </p:attrNameLst>
                                      </p:cBhvr>
                                      <p:to>
                                        <p:strVal val="visible"/>
                                      </p:to>
                                    </p:set>
                                    <p:animEffect transition="in" filter="dissolve">
                                      <p:cBhvr>
                                        <p:cTn id="568" dur="500"/>
                                        <p:tgtEl>
                                          <p:spTgt spid="87">
                                            <p:txEl>
                                              <p:pRg st="18" end="18"/>
                                            </p:txEl>
                                          </p:spTgt>
                                        </p:tgtEl>
                                      </p:cBhvr>
                                    </p:animEffect>
                                  </p:childTnLst>
                                </p:cTn>
                              </p:par>
                            </p:childTnLst>
                          </p:cTn>
                        </p:par>
                      </p:childTnLst>
                    </p:cTn>
                  </p:par>
                  <p:par>
                    <p:cTn id="569" fill="hold">
                      <p:stCondLst>
                        <p:cond delay="indefinite"/>
                      </p:stCondLst>
                      <p:childTnLst>
                        <p:par>
                          <p:cTn id="570" fill="hold">
                            <p:stCondLst>
                              <p:cond delay="0"/>
                            </p:stCondLst>
                            <p:childTnLst>
                              <p:par>
                                <p:cTn id="571" presetID="9" presetClass="entr" presetSubtype="0" fill="hold" nodeType="clickEffect">
                                  <p:stCondLst>
                                    <p:cond delay="0"/>
                                  </p:stCondLst>
                                  <p:childTnLst>
                                    <p:set>
                                      <p:cBhvr>
                                        <p:cTn id="572" dur="1" fill="hold">
                                          <p:stCondLst>
                                            <p:cond delay="0"/>
                                          </p:stCondLst>
                                        </p:cTn>
                                        <p:tgtEl>
                                          <p:spTgt spid="87">
                                            <p:txEl>
                                              <p:pRg st="19" end="19"/>
                                            </p:txEl>
                                          </p:spTgt>
                                        </p:tgtEl>
                                        <p:attrNameLst>
                                          <p:attrName>style.visibility</p:attrName>
                                        </p:attrNameLst>
                                      </p:cBhvr>
                                      <p:to>
                                        <p:strVal val="visible"/>
                                      </p:to>
                                    </p:set>
                                    <p:animEffect transition="in" filter="dissolve">
                                      <p:cBhvr>
                                        <p:cTn id="573" dur="500"/>
                                        <p:tgtEl>
                                          <p:spTgt spid="87">
                                            <p:txEl>
                                              <p:pRg st="19" end="19"/>
                                            </p:txEl>
                                          </p:spTgt>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nodeType="clickEffect">
                                  <p:stCondLst>
                                    <p:cond delay="0"/>
                                  </p:stCondLst>
                                  <p:childTnLst>
                                    <p:set>
                                      <p:cBhvr>
                                        <p:cTn id="577" dur="1" fill="hold">
                                          <p:stCondLst>
                                            <p:cond delay="0"/>
                                          </p:stCondLst>
                                        </p:cTn>
                                        <p:tgtEl>
                                          <p:spTgt spid="87">
                                            <p:txEl>
                                              <p:pRg st="20" end="20"/>
                                            </p:txEl>
                                          </p:spTgt>
                                        </p:tgtEl>
                                        <p:attrNameLst>
                                          <p:attrName>style.visibility</p:attrName>
                                        </p:attrNameLst>
                                      </p:cBhvr>
                                      <p:to>
                                        <p:strVal val="visible"/>
                                      </p:to>
                                    </p:set>
                                    <p:animEffect transition="in" filter="dissolve">
                                      <p:cBhvr>
                                        <p:cTn id="578" dur="500"/>
                                        <p:tgtEl>
                                          <p:spTgt spid="87">
                                            <p:txEl>
                                              <p:pRg st="20" end="20"/>
                                            </p:txEl>
                                          </p:spTgt>
                                        </p:tgtEl>
                                      </p:cBhvr>
                                    </p:animEffect>
                                  </p:childTnLst>
                                </p:cTn>
                              </p:par>
                            </p:childTnLst>
                          </p:cTn>
                        </p:par>
                      </p:childTnLst>
                    </p:cTn>
                  </p:par>
                  <p:par>
                    <p:cTn id="579" fill="hold">
                      <p:stCondLst>
                        <p:cond delay="indefinite"/>
                      </p:stCondLst>
                      <p:childTnLst>
                        <p:par>
                          <p:cTn id="580" fill="hold">
                            <p:stCondLst>
                              <p:cond delay="0"/>
                            </p:stCondLst>
                            <p:childTnLst>
                              <p:par>
                                <p:cTn id="581" presetID="9" presetClass="entr" presetSubtype="0" fill="hold" grpId="0" nodeType="clickEffect">
                                  <p:stCondLst>
                                    <p:cond delay="0"/>
                                  </p:stCondLst>
                                  <p:childTnLst>
                                    <p:set>
                                      <p:cBhvr>
                                        <p:cTn id="582" dur="1" fill="hold">
                                          <p:stCondLst>
                                            <p:cond delay="0"/>
                                          </p:stCondLst>
                                        </p:cTn>
                                        <p:tgtEl>
                                          <p:spTgt spid="161"/>
                                        </p:tgtEl>
                                        <p:attrNameLst>
                                          <p:attrName>style.visibility</p:attrName>
                                        </p:attrNameLst>
                                      </p:cBhvr>
                                      <p:to>
                                        <p:strVal val="visible"/>
                                      </p:to>
                                    </p:set>
                                    <p:animEffect transition="in" filter="dissolve">
                                      <p:cBhvr>
                                        <p:cTn id="583" dur="500"/>
                                        <p:tgtEl>
                                          <p:spTgt spid="161"/>
                                        </p:tgtEl>
                                      </p:cBhvr>
                                    </p:animEffect>
                                  </p:childTnLst>
                                </p:cTn>
                              </p:par>
                            </p:childTnLst>
                          </p:cTn>
                        </p:par>
                      </p:childTnLst>
                    </p:cTn>
                  </p:par>
                  <p:par>
                    <p:cTn id="584" fill="hold">
                      <p:stCondLst>
                        <p:cond delay="indefinite"/>
                      </p:stCondLst>
                      <p:childTnLst>
                        <p:par>
                          <p:cTn id="585" fill="hold">
                            <p:stCondLst>
                              <p:cond delay="0"/>
                            </p:stCondLst>
                            <p:childTnLst>
                              <p:par>
                                <p:cTn id="586" presetID="9" presetClass="entr" presetSubtype="0" fill="hold" nodeType="clickEffect">
                                  <p:stCondLst>
                                    <p:cond delay="0"/>
                                  </p:stCondLst>
                                  <p:childTnLst>
                                    <p:set>
                                      <p:cBhvr>
                                        <p:cTn id="587" dur="1" fill="hold">
                                          <p:stCondLst>
                                            <p:cond delay="0"/>
                                          </p:stCondLst>
                                        </p:cTn>
                                        <p:tgtEl>
                                          <p:spTgt spid="87">
                                            <p:txEl>
                                              <p:pRg st="21" end="21"/>
                                            </p:txEl>
                                          </p:spTgt>
                                        </p:tgtEl>
                                        <p:attrNameLst>
                                          <p:attrName>style.visibility</p:attrName>
                                        </p:attrNameLst>
                                      </p:cBhvr>
                                      <p:to>
                                        <p:strVal val="visible"/>
                                      </p:to>
                                    </p:set>
                                    <p:animEffect transition="in" filter="dissolve">
                                      <p:cBhvr>
                                        <p:cTn id="588" dur="500"/>
                                        <p:tgtEl>
                                          <p:spTgt spid="87">
                                            <p:txEl>
                                              <p:pRg st="21" end="21"/>
                                            </p:txEl>
                                          </p:spTgt>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162"/>
                                        </p:tgtEl>
                                        <p:attrNameLst>
                                          <p:attrName>style.visibility</p:attrName>
                                        </p:attrNameLst>
                                      </p:cBhvr>
                                      <p:to>
                                        <p:strVal val="visible"/>
                                      </p:to>
                                    </p:set>
                                    <p:animEffect transition="in" filter="dissolve">
                                      <p:cBhvr>
                                        <p:cTn id="593" dur="500"/>
                                        <p:tgtEl>
                                          <p:spTgt spid="162"/>
                                        </p:tgtEl>
                                      </p:cBhvr>
                                    </p:animEffect>
                                  </p:childTnLst>
                                </p:cTn>
                              </p:par>
                            </p:childTnLst>
                          </p:cTn>
                        </p:par>
                      </p:childTnLst>
                    </p:cTn>
                  </p:par>
                  <p:par>
                    <p:cTn id="594" fill="hold">
                      <p:stCondLst>
                        <p:cond delay="indefinite"/>
                      </p:stCondLst>
                      <p:childTnLst>
                        <p:par>
                          <p:cTn id="595" fill="hold">
                            <p:stCondLst>
                              <p:cond delay="0"/>
                            </p:stCondLst>
                            <p:childTnLst>
                              <p:par>
                                <p:cTn id="596" presetID="9" presetClass="entr" presetSubtype="0" fill="hold" nodeType="clickEffect">
                                  <p:stCondLst>
                                    <p:cond delay="0"/>
                                  </p:stCondLst>
                                  <p:childTnLst>
                                    <p:set>
                                      <p:cBhvr>
                                        <p:cTn id="597" dur="1" fill="hold">
                                          <p:stCondLst>
                                            <p:cond delay="0"/>
                                          </p:stCondLst>
                                        </p:cTn>
                                        <p:tgtEl>
                                          <p:spTgt spid="87">
                                            <p:txEl>
                                              <p:pRg st="22" end="22"/>
                                            </p:txEl>
                                          </p:spTgt>
                                        </p:tgtEl>
                                        <p:attrNameLst>
                                          <p:attrName>style.visibility</p:attrName>
                                        </p:attrNameLst>
                                      </p:cBhvr>
                                      <p:to>
                                        <p:strVal val="visible"/>
                                      </p:to>
                                    </p:set>
                                    <p:animEffect transition="in" filter="dissolve">
                                      <p:cBhvr>
                                        <p:cTn id="598" dur="500"/>
                                        <p:tgtEl>
                                          <p:spTgt spid="87">
                                            <p:txEl>
                                              <p:pRg st="22" end="22"/>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nodeType="clickEffect">
                                  <p:stCondLst>
                                    <p:cond delay="0"/>
                                  </p:stCondLst>
                                  <p:childTnLst>
                                    <p:set>
                                      <p:cBhvr>
                                        <p:cTn id="602" dur="1" fill="hold">
                                          <p:stCondLst>
                                            <p:cond delay="0"/>
                                          </p:stCondLst>
                                        </p:cTn>
                                        <p:tgtEl>
                                          <p:spTgt spid="87">
                                            <p:txEl>
                                              <p:pRg st="23" end="23"/>
                                            </p:txEl>
                                          </p:spTgt>
                                        </p:tgtEl>
                                        <p:attrNameLst>
                                          <p:attrName>style.visibility</p:attrName>
                                        </p:attrNameLst>
                                      </p:cBhvr>
                                      <p:to>
                                        <p:strVal val="visible"/>
                                      </p:to>
                                    </p:set>
                                    <p:animEffect transition="in" filter="dissolve">
                                      <p:cBhvr>
                                        <p:cTn id="603" dur="500"/>
                                        <p:tgtEl>
                                          <p:spTgt spid="87">
                                            <p:txEl>
                                              <p:pRg st="23" end="23"/>
                                            </p:txEl>
                                          </p:spTgt>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nodeType="clickEffect">
                                  <p:stCondLst>
                                    <p:cond delay="0"/>
                                  </p:stCondLst>
                                  <p:childTnLst>
                                    <p:set>
                                      <p:cBhvr>
                                        <p:cTn id="607" dur="1" fill="hold">
                                          <p:stCondLst>
                                            <p:cond delay="0"/>
                                          </p:stCondLst>
                                        </p:cTn>
                                        <p:tgtEl>
                                          <p:spTgt spid="87">
                                            <p:txEl>
                                              <p:pRg st="24" end="24"/>
                                            </p:txEl>
                                          </p:spTgt>
                                        </p:tgtEl>
                                        <p:attrNameLst>
                                          <p:attrName>style.visibility</p:attrName>
                                        </p:attrNameLst>
                                      </p:cBhvr>
                                      <p:to>
                                        <p:strVal val="visible"/>
                                      </p:to>
                                    </p:set>
                                    <p:animEffect transition="in" filter="dissolve">
                                      <p:cBhvr>
                                        <p:cTn id="608" dur="500"/>
                                        <p:tgtEl>
                                          <p:spTgt spid="87">
                                            <p:txEl>
                                              <p:pRg st="24" end="24"/>
                                            </p:txEl>
                                          </p:spTgt>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nodeType="clickEffect">
                                  <p:stCondLst>
                                    <p:cond delay="0"/>
                                  </p:stCondLst>
                                  <p:childTnLst>
                                    <p:set>
                                      <p:cBhvr>
                                        <p:cTn id="612" dur="1" fill="hold">
                                          <p:stCondLst>
                                            <p:cond delay="0"/>
                                          </p:stCondLst>
                                        </p:cTn>
                                        <p:tgtEl>
                                          <p:spTgt spid="87">
                                            <p:txEl>
                                              <p:pRg st="25" end="25"/>
                                            </p:txEl>
                                          </p:spTgt>
                                        </p:tgtEl>
                                        <p:attrNameLst>
                                          <p:attrName>style.visibility</p:attrName>
                                        </p:attrNameLst>
                                      </p:cBhvr>
                                      <p:to>
                                        <p:strVal val="visible"/>
                                      </p:to>
                                    </p:set>
                                    <p:animEffect transition="in" filter="dissolve">
                                      <p:cBhvr>
                                        <p:cTn id="613" dur="500"/>
                                        <p:tgtEl>
                                          <p:spTgt spid="87">
                                            <p:txEl>
                                              <p:pRg st="25" end="25"/>
                                            </p:txEl>
                                          </p:spTgt>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85"/>
                                        </p:tgtEl>
                                        <p:attrNameLst>
                                          <p:attrName>style.visibility</p:attrName>
                                        </p:attrNameLst>
                                      </p:cBhvr>
                                      <p:to>
                                        <p:strVal val="visible"/>
                                      </p:to>
                                    </p:set>
                                    <p:animEffect transition="in" filter="dissolve">
                                      <p:cBhvr>
                                        <p:cTn id="618" dur="500"/>
                                        <p:tgtEl>
                                          <p:spTgt spid="85"/>
                                        </p:tgtEl>
                                      </p:cBhvr>
                                    </p:animEffect>
                                  </p:childTnLst>
                                </p:cTn>
                              </p:par>
                            </p:childTnLst>
                          </p:cTn>
                        </p:par>
                      </p:childTnLst>
                    </p:cTn>
                  </p:par>
                  <p:par>
                    <p:cTn id="619" fill="hold">
                      <p:stCondLst>
                        <p:cond delay="indefinite"/>
                      </p:stCondLst>
                      <p:childTnLst>
                        <p:par>
                          <p:cTn id="620" fill="hold">
                            <p:stCondLst>
                              <p:cond delay="0"/>
                            </p:stCondLst>
                            <p:childTnLst>
                              <p:par>
                                <p:cTn id="621" presetID="9" presetClass="entr" presetSubtype="0" fill="hold" nodeType="clickEffect">
                                  <p:stCondLst>
                                    <p:cond delay="0"/>
                                  </p:stCondLst>
                                  <p:childTnLst>
                                    <p:set>
                                      <p:cBhvr>
                                        <p:cTn id="622" dur="1" fill="hold">
                                          <p:stCondLst>
                                            <p:cond delay="0"/>
                                          </p:stCondLst>
                                        </p:cTn>
                                        <p:tgtEl>
                                          <p:spTgt spid="173"/>
                                        </p:tgtEl>
                                        <p:attrNameLst>
                                          <p:attrName>style.visibility</p:attrName>
                                        </p:attrNameLst>
                                      </p:cBhvr>
                                      <p:to>
                                        <p:strVal val="visible"/>
                                      </p:to>
                                    </p:set>
                                    <p:animEffect transition="in" filter="dissolve">
                                      <p:cBhvr>
                                        <p:cTn id="623" dur="500"/>
                                        <p:tgtEl>
                                          <p:spTgt spid="173"/>
                                        </p:tgtEl>
                                      </p:cBhvr>
                                    </p:animEffect>
                                  </p:childTnLst>
                                </p:cTn>
                              </p:par>
                              <p:par>
                                <p:cTn id="624" presetID="9" presetClass="entr" presetSubtype="0" fill="hold" nodeType="withEffect">
                                  <p:stCondLst>
                                    <p:cond delay="0"/>
                                  </p:stCondLst>
                                  <p:childTnLst>
                                    <p:set>
                                      <p:cBhvr>
                                        <p:cTn id="625" dur="1" fill="hold">
                                          <p:stCondLst>
                                            <p:cond delay="0"/>
                                          </p:stCondLst>
                                        </p:cTn>
                                        <p:tgtEl>
                                          <p:spTgt spid="171"/>
                                        </p:tgtEl>
                                        <p:attrNameLst>
                                          <p:attrName>style.visibility</p:attrName>
                                        </p:attrNameLst>
                                      </p:cBhvr>
                                      <p:to>
                                        <p:strVal val="visible"/>
                                      </p:to>
                                    </p:set>
                                    <p:animEffect transition="in" filter="dissolve">
                                      <p:cBhvr>
                                        <p:cTn id="626" dur="500"/>
                                        <p:tgtEl>
                                          <p:spTgt spid="171"/>
                                        </p:tgtEl>
                                      </p:cBhvr>
                                    </p:animEffect>
                                  </p:childTnLst>
                                </p:cTn>
                              </p:par>
                              <p:par>
                                <p:cTn id="627" presetID="9" presetClass="entr" presetSubtype="0" fill="hold" nodeType="withEffect">
                                  <p:stCondLst>
                                    <p:cond delay="0"/>
                                  </p:stCondLst>
                                  <p:childTnLst>
                                    <p:set>
                                      <p:cBhvr>
                                        <p:cTn id="628" dur="1" fill="hold">
                                          <p:stCondLst>
                                            <p:cond delay="0"/>
                                          </p:stCondLst>
                                        </p:cTn>
                                        <p:tgtEl>
                                          <p:spTgt spid="172"/>
                                        </p:tgtEl>
                                        <p:attrNameLst>
                                          <p:attrName>style.visibility</p:attrName>
                                        </p:attrNameLst>
                                      </p:cBhvr>
                                      <p:to>
                                        <p:strVal val="visible"/>
                                      </p:to>
                                    </p:set>
                                    <p:animEffect transition="in" filter="dissolve">
                                      <p:cBhvr>
                                        <p:cTn id="629" dur="500"/>
                                        <p:tgtEl>
                                          <p:spTgt spid="172"/>
                                        </p:tgtEl>
                                      </p:cBhvr>
                                    </p:animEffect>
                                  </p:childTnLst>
                                </p:cTn>
                              </p:par>
                            </p:childTnLst>
                          </p:cTn>
                        </p:par>
                      </p:childTnLst>
                    </p:cTn>
                  </p:par>
                  <p:par>
                    <p:cTn id="630" fill="hold">
                      <p:stCondLst>
                        <p:cond delay="indefinite"/>
                      </p:stCondLst>
                      <p:childTnLst>
                        <p:par>
                          <p:cTn id="631" fill="hold">
                            <p:stCondLst>
                              <p:cond delay="0"/>
                            </p:stCondLst>
                            <p:childTnLst>
                              <p:par>
                                <p:cTn id="632" presetID="9" presetClass="entr" presetSubtype="0" fill="hold" grpId="0" nodeType="clickEffect">
                                  <p:stCondLst>
                                    <p:cond delay="0"/>
                                  </p:stCondLst>
                                  <p:childTnLst>
                                    <p:set>
                                      <p:cBhvr>
                                        <p:cTn id="633" dur="1" fill="hold">
                                          <p:stCondLst>
                                            <p:cond delay="0"/>
                                          </p:stCondLst>
                                        </p:cTn>
                                        <p:tgtEl>
                                          <p:spTgt spid="184"/>
                                        </p:tgtEl>
                                        <p:attrNameLst>
                                          <p:attrName>style.visibility</p:attrName>
                                        </p:attrNameLst>
                                      </p:cBhvr>
                                      <p:to>
                                        <p:strVal val="visible"/>
                                      </p:to>
                                    </p:set>
                                    <p:animEffect transition="in" filter="dissolve">
                                      <p:cBhvr>
                                        <p:cTn id="634" dur="500"/>
                                        <p:tgtEl>
                                          <p:spTgt spid="184"/>
                                        </p:tgtEl>
                                      </p:cBhvr>
                                    </p:animEffect>
                                  </p:childTnLst>
                                </p:cTn>
                              </p:par>
                              <p:par>
                                <p:cTn id="635" presetID="9" presetClass="entr" presetSubtype="0" fill="hold" nodeType="withEffect">
                                  <p:stCondLst>
                                    <p:cond delay="0"/>
                                  </p:stCondLst>
                                  <p:childTnLst>
                                    <p:set>
                                      <p:cBhvr>
                                        <p:cTn id="636" dur="1" fill="hold">
                                          <p:stCondLst>
                                            <p:cond delay="0"/>
                                          </p:stCondLst>
                                        </p:cTn>
                                        <p:tgtEl>
                                          <p:spTgt spid="185"/>
                                        </p:tgtEl>
                                        <p:attrNameLst>
                                          <p:attrName>style.visibility</p:attrName>
                                        </p:attrNameLst>
                                      </p:cBhvr>
                                      <p:to>
                                        <p:strVal val="visible"/>
                                      </p:to>
                                    </p:set>
                                    <p:animEffect transition="in" filter="dissolve">
                                      <p:cBhvr>
                                        <p:cTn id="637" dur="500"/>
                                        <p:tgtEl>
                                          <p:spTgt spid="185"/>
                                        </p:tgtEl>
                                      </p:cBhvr>
                                    </p:animEffect>
                                  </p:childTnLst>
                                </p:cTn>
                              </p:par>
                            </p:childTnLst>
                          </p:cTn>
                        </p:par>
                      </p:childTnLst>
                    </p:cTn>
                  </p:par>
                  <p:par>
                    <p:cTn id="638" fill="hold">
                      <p:stCondLst>
                        <p:cond delay="indefinite"/>
                      </p:stCondLst>
                      <p:childTnLst>
                        <p:par>
                          <p:cTn id="639" fill="hold">
                            <p:stCondLst>
                              <p:cond delay="0"/>
                            </p:stCondLst>
                            <p:childTnLst>
                              <p:par>
                                <p:cTn id="640" presetID="9" presetClass="entr" presetSubtype="0" fill="hold" grpId="0" nodeType="clickEffect">
                                  <p:stCondLst>
                                    <p:cond delay="0"/>
                                  </p:stCondLst>
                                  <p:childTnLst>
                                    <p:set>
                                      <p:cBhvr>
                                        <p:cTn id="641" dur="1" fill="hold">
                                          <p:stCondLst>
                                            <p:cond delay="0"/>
                                          </p:stCondLst>
                                        </p:cTn>
                                        <p:tgtEl>
                                          <p:spTgt spid="163"/>
                                        </p:tgtEl>
                                        <p:attrNameLst>
                                          <p:attrName>style.visibility</p:attrName>
                                        </p:attrNameLst>
                                      </p:cBhvr>
                                      <p:to>
                                        <p:strVal val="visible"/>
                                      </p:to>
                                    </p:set>
                                    <p:animEffect transition="in" filter="dissolve">
                                      <p:cBhvr>
                                        <p:cTn id="642" dur="500"/>
                                        <p:tgtEl>
                                          <p:spTgt spid="163"/>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4"/>
                                        </p:tgtEl>
                                        <p:attrNameLst>
                                          <p:attrName>style.visibility</p:attrName>
                                        </p:attrNameLst>
                                      </p:cBhvr>
                                      <p:to>
                                        <p:strVal val="visible"/>
                                      </p:to>
                                    </p:set>
                                    <p:animEffect transition="in" filter="dissolve">
                                      <p:cBhvr>
                                        <p:cTn id="645" dur="500"/>
                                        <p:tgtEl>
                                          <p:spTgt spid="164"/>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5"/>
                                        </p:tgtEl>
                                        <p:attrNameLst>
                                          <p:attrName>style.visibility</p:attrName>
                                        </p:attrNameLst>
                                      </p:cBhvr>
                                      <p:to>
                                        <p:strVal val="visible"/>
                                      </p:to>
                                    </p:set>
                                    <p:animEffect transition="in" filter="dissolve">
                                      <p:cBhvr>
                                        <p:cTn id="648" dur="500"/>
                                        <p:tgtEl>
                                          <p:spTgt spid="165"/>
                                        </p:tgtEl>
                                      </p:cBhvr>
                                    </p:animEffect>
                                  </p:childTnLst>
                                </p:cTn>
                              </p:par>
                              <p:par>
                                <p:cTn id="649" presetID="9" presetClass="entr" presetSubtype="0" fill="hold" grpId="0" nodeType="withEffect">
                                  <p:stCondLst>
                                    <p:cond delay="0"/>
                                  </p:stCondLst>
                                  <p:childTnLst>
                                    <p:set>
                                      <p:cBhvr>
                                        <p:cTn id="650" dur="1" fill="hold">
                                          <p:stCondLst>
                                            <p:cond delay="0"/>
                                          </p:stCondLst>
                                        </p:cTn>
                                        <p:tgtEl>
                                          <p:spTgt spid="166"/>
                                        </p:tgtEl>
                                        <p:attrNameLst>
                                          <p:attrName>style.visibility</p:attrName>
                                        </p:attrNameLst>
                                      </p:cBhvr>
                                      <p:to>
                                        <p:strVal val="visible"/>
                                      </p:to>
                                    </p:set>
                                    <p:animEffect transition="in" filter="dissolve">
                                      <p:cBhvr>
                                        <p:cTn id="651" dur="500"/>
                                        <p:tgtEl>
                                          <p:spTgt spid="166"/>
                                        </p:tgtEl>
                                      </p:cBhvr>
                                    </p:animEffect>
                                  </p:childTnLst>
                                </p:cTn>
                              </p:par>
                              <p:par>
                                <p:cTn id="652" presetID="9" presetClass="entr" presetSubtype="0" fill="hold" grpId="0" nodeType="withEffect">
                                  <p:stCondLst>
                                    <p:cond delay="0"/>
                                  </p:stCondLst>
                                  <p:childTnLst>
                                    <p:set>
                                      <p:cBhvr>
                                        <p:cTn id="653" dur="1" fill="hold">
                                          <p:stCondLst>
                                            <p:cond delay="0"/>
                                          </p:stCondLst>
                                        </p:cTn>
                                        <p:tgtEl>
                                          <p:spTgt spid="167"/>
                                        </p:tgtEl>
                                        <p:attrNameLst>
                                          <p:attrName>style.visibility</p:attrName>
                                        </p:attrNameLst>
                                      </p:cBhvr>
                                      <p:to>
                                        <p:strVal val="visible"/>
                                      </p:to>
                                    </p:set>
                                    <p:animEffect transition="in" filter="dissolve">
                                      <p:cBhvr>
                                        <p:cTn id="654" dur="500"/>
                                        <p:tgtEl>
                                          <p:spTgt spid="167"/>
                                        </p:tgtEl>
                                      </p:cBhvr>
                                    </p:animEffect>
                                  </p:childTnLst>
                                </p:cTn>
                              </p:par>
                              <p:par>
                                <p:cTn id="655" presetID="9" presetClass="entr" presetSubtype="0" fill="hold" grpId="0" nodeType="withEffect">
                                  <p:stCondLst>
                                    <p:cond delay="0"/>
                                  </p:stCondLst>
                                  <p:childTnLst>
                                    <p:set>
                                      <p:cBhvr>
                                        <p:cTn id="656" dur="1" fill="hold">
                                          <p:stCondLst>
                                            <p:cond delay="0"/>
                                          </p:stCondLst>
                                        </p:cTn>
                                        <p:tgtEl>
                                          <p:spTgt spid="168"/>
                                        </p:tgtEl>
                                        <p:attrNameLst>
                                          <p:attrName>style.visibility</p:attrName>
                                        </p:attrNameLst>
                                      </p:cBhvr>
                                      <p:to>
                                        <p:strVal val="visible"/>
                                      </p:to>
                                    </p:set>
                                    <p:animEffect transition="in" filter="dissolve">
                                      <p:cBhvr>
                                        <p:cTn id="657" dur="500"/>
                                        <p:tgtEl>
                                          <p:spTgt spid="168"/>
                                        </p:tgtEl>
                                      </p:cBhvr>
                                    </p:animEffect>
                                  </p:childTnLst>
                                </p:cTn>
                              </p:par>
                              <p:par>
                                <p:cTn id="658" presetID="9" presetClass="entr" presetSubtype="0" fill="hold" grpId="0" nodeType="withEffect">
                                  <p:stCondLst>
                                    <p:cond delay="0"/>
                                  </p:stCondLst>
                                  <p:childTnLst>
                                    <p:set>
                                      <p:cBhvr>
                                        <p:cTn id="659" dur="1" fill="hold">
                                          <p:stCondLst>
                                            <p:cond delay="0"/>
                                          </p:stCondLst>
                                        </p:cTn>
                                        <p:tgtEl>
                                          <p:spTgt spid="169"/>
                                        </p:tgtEl>
                                        <p:attrNameLst>
                                          <p:attrName>style.visibility</p:attrName>
                                        </p:attrNameLst>
                                      </p:cBhvr>
                                      <p:to>
                                        <p:strVal val="visible"/>
                                      </p:to>
                                    </p:set>
                                    <p:animEffect transition="in" filter="dissolve">
                                      <p:cBhvr>
                                        <p:cTn id="660" dur="500"/>
                                        <p:tgtEl>
                                          <p:spTgt spid="169"/>
                                        </p:tgtEl>
                                      </p:cBhvr>
                                    </p:animEffect>
                                  </p:childTnLst>
                                </p:cTn>
                              </p:par>
                            </p:childTnLst>
                          </p:cTn>
                        </p:par>
                      </p:childTnLst>
                    </p:cTn>
                  </p:par>
                  <p:par>
                    <p:cTn id="661" fill="hold">
                      <p:stCondLst>
                        <p:cond delay="indefinite"/>
                      </p:stCondLst>
                      <p:childTnLst>
                        <p:par>
                          <p:cTn id="662" fill="hold">
                            <p:stCondLst>
                              <p:cond delay="0"/>
                            </p:stCondLst>
                            <p:childTnLst>
                              <p:par>
                                <p:cTn id="663" presetID="9" presetClass="entr" presetSubtype="0" fill="hold" grpId="0" nodeType="clickEffect">
                                  <p:stCondLst>
                                    <p:cond delay="0"/>
                                  </p:stCondLst>
                                  <p:childTnLst>
                                    <p:set>
                                      <p:cBhvr>
                                        <p:cTn id="664" dur="1" fill="hold">
                                          <p:stCondLst>
                                            <p:cond delay="0"/>
                                          </p:stCondLst>
                                        </p:cTn>
                                        <p:tgtEl>
                                          <p:spTgt spid="191"/>
                                        </p:tgtEl>
                                        <p:attrNameLst>
                                          <p:attrName>style.visibility</p:attrName>
                                        </p:attrNameLst>
                                      </p:cBhvr>
                                      <p:to>
                                        <p:strVal val="visible"/>
                                      </p:to>
                                    </p:set>
                                    <p:animEffect transition="in" filter="dissolve">
                                      <p:cBhvr>
                                        <p:cTn id="665" dur="500"/>
                                        <p:tgtEl>
                                          <p:spTgt spid="191"/>
                                        </p:tgtEl>
                                      </p:cBhvr>
                                    </p:animEffect>
                                  </p:childTnLst>
                                </p:cTn>
                              </p:par>
                              <p:par>
                                <p:cTn id="666" presetID="9" presetClass="entr" presetSubtype="0" fill="hold" nodeType="withEffect">
                                  <p:stCondLst>
                                    <p:cond delay="0"/>
                                  </p:stCondLst>
                                  <p:childTnLst>
                                    <p:set>
                                      <p:cBhvr>
                                        <p:cTn id="667" dur="1" fill="hold">
                                          <p:stCondLst>
                                            <p:cond delay="0"/>
                                          </p:stCondLst>
                                        </p:cTn>
                                        <p:tgtEl>
                                          <p:spTgt spid="192"/>
                                        </p:tgtEl>
                                        <p:attrNameLst>
                                          <p:attrName>style.visibility</p:attrName>
                                        </p:attrNameLst>
                                      </p:cBhvr>
                                      <p:to>
                                        <p:strVal val="visible"/>
                                      </p:to>
                                    </p:set>
                                    <p:animEffect transition="in" filter="dissolve">
                                      <p:cBhvr>
                                        <p:cTn id="6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P spid="86" grpId="0" animBg="1"/>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dirty="0"/>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391478"/>
            <a:ext cx="3926289" cy="498316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r>
              <a:rPr lang="en-GB" dirty="0"/>
              <a:t>Starting from </a:t>
            </a:r>
            <a:r>
              <a:rPr lang="en-US" altLang="zh-CN" dirty="0"/>
              <a:t>a different node will give you a different </a:t>
            </a:r>
            <a:r>
              <a:rPr lang="en-GB" dirty="0"/>
              <a:t>topological sort, but all of them must start with</a:t>
            </a:r>
            <a:r>
              <a:rPr lang="en-US" altLang="zh-CN" dirty="0"/>
              <a:t> </a:t>
            </a:r>
            <a:r>
              <a:rPr lang="en-GB" dirty="0"/>
              <a:t>A, since it must precede all the other nodes based on the DAG. </a:t>
            </a:r>
          </a:p>
          <a:p>
            <a:r>
              <a:rPr lang="en-GB" dirty="0"/>
              <a:t>Any post-order traversal must visit A last, since all of A’s </a:t>
            </a:r>
            <a:r>
              <a:rPr lang="en-GB" dirty="0" err="1"/>
              <a:t>neighbors</a:t>
            </a:r>
            <a:r>
              <a:rPr lang="en-GB" dirty="0"/>
              <a:t> must be visited before visiting A.</a:t>
            </a:r>
          </a:p>
          <a:p>
            <a:endParaRPr lang="en-GB" dirty="0"/>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810539"/>
          </a:xfrm>
        </p:spPr>
        <p:txBody>
          <a:bodyPr>
            <a:normAutofit fontScale="85000"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pPr lvl="1"/>
            <a:r>
              <a:rPr lang="en-GB" dirty="0"/>
              <a:t>Pre-order traversal is “0 5 2 3 1 4”</a:t>
            </a:r>
            <a:endParaRPr lang="en-US" altLang="zh-CN" dirty="0"/>
          </a:p>
          <a:p>
            <a:pPr lvl="1"/>
            <a:r>
              <a:rPr lang="en-GB" dirty="0"/>
              <a:t>Post-order traversal is “0 1 3 2 5 4”. </a:t>
            </a:r>
          </a:p>
          <a:p>
            <a:pPr lvl="1"/>
            <a:r>
              <a:rPr lang="en-GB" dirty="0"/>
              <a:t>Another topological sort is reverse order of Post-order traversal: “4 5 2 3 0”.</a:t>
            </a:r>
          </a:p>
          <a:p>
            <a:r>
              <a:rPr lang="en-GB" dirty="0"/>
              <a:t>You may try starting any other node.</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16FF-B2AA-34DD-1045-A27301A437CC}"/>
              </a:ext>
            </a:extLst>
          </p:cNvPr>
          <p:cNvSpPr>
            <a:spLocks noGrp="1"/>
          </p:cNvSpPr>
          <p:nvPr>
            <p:ph type="title"/>
          </p:nvPr>
        </p:nvSpPr>
        <p:spPr/>
        <p:txBody>
          <a:bodyPr/>
          <a:lstStyle/>
          <a:p>
            <a:r>
              <a:rPr lang="en-GB" dirty="0"/>
              <a:t>Example 3: Topological Sort</a:t>
            </a:r>
            <a:endParaRPr lang="en-SE" dirty="0"/>
          </a:p>
        </p:txBody>
      </p:sp>
      <p:sp>
        <p:nvSpPr>
          <p:cNvPr id="3" name="Content Placeholder 2">
            <a:extLst>
              <a:ext uri="{FF2B5EF4-FFF2-40B4-BE49-F238E27FC236}">
                <a16:creationId xmlns:a16="http://schemas.microsoft.com/office/drawing/2014/main" id="{30B4B82B-9D48-6E23-822A-4D45CB97BC18}"/>
              </a:ext>
            </a:extLst>
          </p:cNvPr>
          <p:cNvSpPr>
            <a:spLocks noGrp="1"/>
          </p:cNvSpPr>
          <p:nvPr>
            <p:ph idx="1"/>
          </p:nvPr>
        </p:nvSpPr>
        <p:spPr>
          <a:xfrm>
            <a:off x="457199" y="1214006"/>
            <a:ext cx="8229600" cy="2057401"/>
          </a:xfrm>
        </p:spPr>
        <p:txBody>
          <a:bodyPr>
            <a:normAutofit/>
          </a:bodyPr>
          <a:lstStyle/>
          <a:p>
            <a:r>
              <a:rPr lang="en-GB" dirty="0"/>
              <a:t>Starting from node A, post-order traversal is  </a:t>
            </a:r>
            <a:r>
              <a:rPr lang="pt-BR" dirty="0"/>
              <a:t>“H, E, B, D, A, G, F, C”; </a:t>
            </a:r>
            <a:r>
              <a:rPr lang="en-GB" dirty="0"/>
              <a:t>Topological Sort is </a:t>
            </a:r>
            <a:r>
              <a:rPr lang="pt-BR" dirty="0"/>
              <a:t>“C, F, G, A, D, B, E, H”</a:t>
            </a:r>
          </a:p>
          <a:p>
            <a:r>
              <a:rPr lang="pt-BR" dirty="0"/>
              <a:t>Quiz: </a:t>
            </a:r>
            <a:r>
              <a:rPr lang="en-GB" dirty="0"/>
              <a:t>Starting from node C, post-order traversal is  </a:t>
            </a:r>
            <a:r>
              <a:rPr lang="pt-BR" dirty="0"/>
              <a:t>“  ”; </a:t>
            </a:r>
            <a:r>
              <a:rPr lang="en-GB" dirty="0"/>
              <a:t>Topological Sort is </a:t>
            </a:r>
            <a:r>
              <a:rPr lang="pt-BR" dirty="0"/>
              <a:t>“   ”</a:t>
            </a:r>
          </a:p>
        </p:txBody>
      </p:sp>
      <p:pic>
        <p:nvPicPr>
          <p:cNvPr id="5" name="Picture 4">
            <a:extLst>
              <a:ext uri="{FF2B5EF4-FFF2-40B4-BE49-F238E27FC236}">
                <a16:creationId xmlns:a16="http://schemas.microsoft.com/office/drawing/2014/main" id="{742A1BD6-4489-F2E3-1B64-EEFCFEDF980D}"/>
              </a:ext>
            </a:extLst>
          </p:cNvPr>
          <p:cNvPicPr>
            <a:picLocks noChangeAspect="1"/>
          </p:cNvPicPr>
          <p:nvPr/>
        </p:nvPicPr>
        <p:blipFill>
          <a:blip r:embed="rId3"/>
          <a:stretch>
            <a:fillRect/>
          </a:stretch>
        </p:blipFill>
        <p:spPr>
          <a:xfrm>
            <a:off x="129941" y="3528600"/>
            <a:ext cx="2905519" cy="2370455"/>
          </a:xfrm>
          <a:prstGeom prst="rect">
            <a:avLst/>
          </a:prstGeom>
        </p:spPr>
      </p:pic>
      <p:pic>
        <p:nvPicPr>
          <p:cNvPr id="7" name="Picture 6">
            <a:extLst>
              <a:ext uri="{FF2B5EF4-FFF2-40B4-BE49-F238E27FC236}">
                <a16:creationId xmlns:a16="http://schemas.microsoft.com/office/drawing/2014/main" id="{0F0DC300-7660-C0BE-8397-6F6CBA02E462}"/>
              </a:ext>
            </a:extLst>
          </p:cNvPr>
          <p:cNvPicPr>
            <a:picLocks noChangeAspect="1"/>
          </p:cNvPicPr>
          <p:nvPr/>
        </p:nvPicPr>
        <p:blipFill>
          <a:blip r:embed="rId4"/>
          <a:stretch>
            <a:fillRect/>
          </a:stretch>
        </p:blipFill>
        <p:spPr>
          <a:xfrm>
            <a:off x="3301317" y="4343438"/>
            <a:ext cx="5614449" cy="1071957"/>
          </a:xfrm>
          <a:prstGeom prst="rect">
            <a:avLst/>
          </a:prstGeom>
        </p:spPr>
      </p:pic>
      <p:sp>
        <p:nvSpPr>
          <p:cNvPr id="9" name="TextBox 8">
            <a:extLst>
              <a:ext uri="{FF2B5EF4-FFF2-40B4-BE49-F238E27FC236}">
                <a16:creationId xmlns:a16="http://schemas.microsoft.com/office/drawing/2014/main" id="{E20B8B04-FA55-221C-4AB0-0E7EF02CFC67}"/>
              </a:ext>
            </a:extLst>
          </p:cNvPr>
          <p:cNvSpPr txBox="1"/>
          <p:nvPr/>
        </p:nvSpPr>
        <p:spPr>
          <a:xfrm>
            <a:off x="2475571" y="6321678"/>
            <a:ext cx="494120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[61B SP24] Lecture 26 - MSTs (continued), Directed Acyclic Graphs</a:t>
            </a:r>
          </a:p>
          <a:p>
            <a:r>
              <a:rPr lang="en-GB" sz="1400" dirty="0">
                <a:hlinkClick r:id="rId5"/>
              </a:rPr>
              <a:t>https://www.youtube.com/watch?v=HtXDt0gDvk4</a:t>
            </a:r>
            <a:r>
              <a:rPr lang="en-GB" sz="1400" dirty="0"/>
              <a:t> </a:t>
            </a:r>
          </a:p>
        </p:txBody>
      </p:sp>
      <p:sp>
        <p:nvSpPr>
          <p:cNvPr id="10" name="TextBox 9">
            <a:extLst>
              <a:ext uri="{FF2B5EF4-FFF2-40B4-BE49-F238E27FC236}">
                <a16:creationId xmlns:a16="http://schemas.microsoft.com/office/drawing/2014/main" id="{BFD511D7-1C69-9A45-F12D-13EE069F768A}"/>
              </a:ext>
            </a:extLst>
          </p:cNvPr>
          <p:cNvSpPr txBox="1"/>
          <p:nvPr/>
        </p:nvSpPr>
        <p:spPr>
          <a:xfrm>
            <a:off x="1282149" y="5899055"/>
            <a:ext cx="823815" cy="400110"/>
          </a:xfrm>
          <a:prstGeom prst="rect">
            <a:avLst/>
          </a:prstGeom>
          <a:noFill/>
        </p:spPr>
        <p:txBody>
          <a:bodyPr wrap="none" rtlCol="0">
            <a:spAutoFit/>
          </a:bodyPr>
          <a:lstStyle/>
          <a:p>
            <a:r>
              <a:rPr lang="en-GB" sz="2000" dirty="0"/>
              <a:t>Graph</a:t>
            </a:r>
            <a:endParaRPr lang="en-SE" sz="2000" dirty="0"/>
          </a:p>
        </p:txBody>
      </p:sp>
      <p:sp>
        <p:nvSpPr>
          <p:cNvPr id="11" name="TextBox 10">
            <a:extLst>
              <a:ext uri="{FF2B5EF4-FFF2-40B4-BE49-F238E27FC236}">
                <a16:creationId xmlns:a16="http://schemas.microsoft.com/office/drawing/2014/main" id="{05542A9A-85B8-BDCE-64DE-61F829E85022}"/>
              </a:ext>
            </a:extLst>
          </p:cNvPr>
          <p:cNvSpPr txBox="1"/>
          <p:nvPr/>
        </p:nvSpPr>
        <p:spPr>
          <a:xfrm>
            <a:off x="4066237" y="5673451"/>
            <a:ext cx="4572000" cy="646331"/>
          </a:xfrm>
          <a:prstGeom prst="rect">
            <a:avLst/>
          </a:prstGeom>
          <a:noFill/>
        </p:spPr>
        <p:txBody>
          <a:bodyPr wrap="square" rtlCol="0">
            <a:spAutoFit/>
          </a:bodyPr>
          <a:lstStyle/>
          <a:p>
            <a:r>
              <a:rPr lang="en-GB" dirty="0"/>
              <a:t>Topological Sort. All edges point to the right hence all precedence constraints are satisfied </a:t>
            </a:r>
            <a:endParaRPr lang="en-SE" dirty="0"/>
          </a:p>
        </p:txBody>
      </p:sp>
    </p:spTree>
    <p:extLst>
      <p:ext uri="{BB962C8B-B14F-4D97-AF65-F5344CB8AC3E}">
        <p14:creationId xmlns:p14="http://schemas.microsoft.com/office/powerpoint/2010/main" val="74337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a:bodyPr>
          <a:lstStyle/>
          <a:p>
            <a:r>
              <a:rPr lang="en-GB" dirty="0"/>
              <a:t>Why is topological sort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r>
              <a:rPr lang="en-GB" dirty="0"/>
              <a:t>.</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46331"/>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200" dirty="0"/>
              <a:t>The other cycle can be detected when node 6 is visited</a:t>
            </a:r>
            <a:endParaRPr sz="12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3"/>
              </a:rPr>
              <a:t>https://favtutor.com/blogs/detect-cycle-in-directed-graph</a:t>
            </a:r>
            <a:endParaRPr lang="en-SE" sz="14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5"/>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7"/>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a:t>
            </a:r>
            <a:r>
              <a:rPr lang="en-GB" dirty="0" err="1"/>
              <a:t>sortof</a:t>
            </a:r>
            <a:r>
              <a:rPr lang="en-GB" dirty="0"/>
              <a:t>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t>
            </a:r>
            <a:r>
              <a:rPr lang="en-GB" sz="2500"/>
              <a:t>an undirected </a:t>
            </a:r>
            <a:r>
              <a:rPr lang="en-GB" sz="2500" dirty="0"/>
              <a:t>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53545</TotalTime>
  <Words>8239</Words>
  <Application>Microsoft Office PowerPoint</Application>
  <PresentationFormat>On-screen Show (4:3)</PresentationFormat>
  <Paragraphs>1988</Paragraphs>
  <Slides>78</Slides>
  <Notes>35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78</vt:i4>
      </vt:variant>
    </vt:vector>
  </HeadingPairs>
  <TitlesOfParts>
    <vt:vector size="95" baseType="lpstr">
      <vt:lpstr>Avenir</vt:lpstr>
      <vt:lpstr>Catamaran</vt:lpstr>
      <vt:lpstr>Courier</vt:lpstr>
      <vt:lpstr>DejaVu Sans</vt:lpstr>
      <vt:lpstr>DejaVu Sans Mono</vt:lpstr>
      <vt:lpstr>Menlo</vt:lpstr>
      <vt:lpstr>Menlo Bold</vt:lpstr>
      <vt:lpstr>Arial</vt:lpstr>
      <vt:lpstr>Calibri</vt:lpstr>
      <vt:lpstr>Cambria Math</vt:lpstr>
      <vt:lpstr>Courier New</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Recall from Lecture 2-classes and objects in java</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Topological Sort Example</vt:lpstr>
      <vt:lpstr>Topological Sort Applications</vt:lpstr>
      <vt:lpstr>Topological Sort by DFS Post-Order Traversal</vt:lpstr>
      <vt:lpstr>Topological Sort Example</vt:lpstr>
      <vt:lpstr>Example 1: Topological Sort</vt:lpstr>
      <vt:lpstr>Example 2: Topological Sort</vt:lpstr>
      <vt:lpstr>Example 3: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1376</cp:revision>
  <dcterms:created xsi:type="dcterms:W3CDTF">2018-08-13T22:58:39Z</dcterms:created>
  <dcterms:modified xsi:type="dcterms:W3CDTF">2024-11-14T23:15:43Z</dcterms:modified>
</cp:coreProperties>
</file>